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25"/>
  </p:notesMasterIdLst>
  <p:handoutMasterIdLst>
    <p:handoutMasterId r:id="rId26"/>
  </p:handoutMasterIdLst>
  <p:sldIdLst>
    <p:sldId id="1719" r:id="rId4"/>
    <p:sldId id="3128" r:id="rId5"/>
    <p:sldId id="677" r:id="rId6"/>
    <p:sldId id="3204" r:id="rId7"/>
    <p:sldId id="3220" r:id="rId8"/>
    <p:sldId id="3222" r:id="rId9"/>
    <p:sldId id="3219" r:id="rId10"/>
    <p:sldId id="3226" r:id="rId11"/>
    <p:sldId id="3218" r:id="rId12"/>
    <p:sldId id="3208" r:id="rId13"/>
    <p:sldId id="3216" r:id="rId14"/>
    <p:sldId id="3200" r:id="rId15"/>
    <p:sldId id="1896" r:id="rId16"/>
    <p:sldId id="3136" r:id="rId17"/>
    <p:sldId id="3142" r:id="rId18"/>
    <p:sldId id="3137" r:id="rId19"/>
    <p:sldId id="3225" r:id="rId20"/>
    <p:sldId id="3223" r:id="rId21"/>
    <p:sldId id="3224" r:id="rId22"/>
    <p:sldId id="689" r:id="rId23"/>
    <p:sldId id="1884"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677"/>
            <p14:sldId id="3204"/>
            <p14:sldId id="3220"/>
            <p14:sldId id="3222"/>
            <p14:sldId id="3219"/>
            <p14:sldId id="3226"/>
            <p14:sldId id="3218"/>
            <p14:sldId id="3208"/>
            <p14:sldId id="3216"/>
            <p14:sldId id="3200"/>
          </p14:sldIdLst>
        </p14:section>
        <p14:section name="Lab Content" id="{DED81072-52AB-4250-8920-201B3C5D2D2E}">
          <p14:sldIdLst>
            <p14:sldId id="1896"/>
            <p14:sldId id="3136"/>
            <p14:sldId id="3142"/>
            <p14:sldId id="3137"/>
            <p14:sldId id="3225"/>
            <p14:sldId id="3223"/>
            <p14:sldId id="3224"/>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C78F8-2B53-4C56-BEE4-69BAC2BCC4A5}" v="86" dt="2020-06-08T02:16:06.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78536" autoAdjust="0"/>
  </p:normalViewPr>
  <p:slideViewPr>
    <p:cSldViewPr snapToGrid="0">
      <p:cViewPr varScale="1">
        <p:scale>
          <a:sx n="71" d="100"/>
          <a:sy n="71" d="100"/>
        </p:scale>
        <p:origin x="1392" y="65"/>
      </p:cViewPr>
      <p:guideLst/>
    </p:cSldViewPr>
  </p:slideViewPr>
  <p:outlineViewPr>
    <p:cViewPr>
      <p:scale>
        <a:sx n="33" d="100"/>
        <a:sy n="33" d="100"/>
      </p:scale>
      <p:origin x="0" y="-6516"/>
    </p:cViewPr>
  </p:outlineViewPr>
  <p:notesTextViewPr>
    <p:cViewPr>
      <p:scale>
        <a:sx n="140" d="100"/>
        <a:sy n="140" d="100"/>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6/7/2020 7:39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6/7/2020 6:54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6/7/2020 6:54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F4FAF03-6AA7-4C66-821F-5645E2D816CC}"/>
              </a:ext>
            </a:extLst>
          </p:cNvPr>
          <p:cNvSpPr>
            <a:spLocks noGrp="1"/>
          </p:cNvSpPr>
          <p:nvPr>
            <p:ph type="body" idx="1"/>
          </p:nvPr>
        </p:nvSpPr>
        <p:spPr/>
        <p:txBody>
          <a:bodyPr/>
          <a:lstStyle/>
          <a:p>
            <a:pPr marL="228600" indent="-22860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act of adding more capacity to the instance increases the resources available to your application, but it does </a:t>
            </a:r>
            <a:r>
              <a:rPr lang="en-US" sz="882" b="0" i="0" u="sng" strike="noStrike" kern="1200" baseline="0" dirty="0">
                <a:solidFill>
                  <a:schemeClr val="tx1"/>
                </a:solidFill>
                <a:latin typeface="Segoe UI Light" pitchFamily="34" charset="0"/>
                <a:ea typeface="+mn-ea"/>
                <a:cs typeface="+mn-cs"/>
              </a:rPr>
              <a:t>come with a limit</a:t>
            </a:r>
            <a:r>
              <a:rPr lang="en-US" sz="882" b="0" i="0" u="none" strike="noStrike" kern="1200" baseline="0" dirty="0">
                <a:solidFill>
                  <a:schemeClr val="tx1"/>
                </a:solidFill>
                <a:latin typeface="Segoe UI Light" pitchFamily="34" charset="0"/>
                <a:ea typeface="+mn-ea"/>
                <a:cs typeface="+mn-cs"/>
              </a:rPr>
              <a:t>. </a:t>
            </a:r>
          </a:p>
          <a:p>
            <a:pPr marL="228600" indent="-22860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Virtual machines are limited to the capacity of the host </a:t>
            </a:r>
            <a:r>
              <a:rPr lang="en-US" sz="882" b="0" i="0" u="none" strike="noStrike" kern="1200" baseline="0" dirty="0">
                <a:solidFill>
                  <a:schemeClr val="tx1"/>
                </a:solidFill>
                <a:latin typeface="Segoe UI Light" pitchFamily="34" charset="0"/>
                <a:ea typeface="+mn-ea"/>
                <a:cs typeface="+mn-cs"/>
              </a:rPr>
              <a:t>they run on, and hosts themselves have physical limitations</a:t>
            </a:r>
          </a:p>
          <a:p>
            <a:pPr marL="228600" indent="-22860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228600" indent="-22860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advantage of scaling out is that </a:t>
            </a:r>
            <a:r>
              <a:rPr lang="en-US" sz="882" b="0" i="0" u="sng" strike="noStrike" kern="1200" baseline="0" dirty="0">
                <a:solidFill>
                  <a:schemeClr val="tx1"/>
                </a:solidFill>
                <a:latin typeface="Segoe UI Light" pitchFamily="34" charset="0"/>
                <a:ea typeface="+mn-ea"/>
                <a:cs typeface="+mn-cs"/>
              </a:rPr>
              <a:t>you can conceivably scale out forever </a:t>
            </a:r>
            <a:r>
              <a:rPr lang="en-US" sz="882" b="0" i="0" u="none" strike="noStrike" kern="1200" baseline="0" dirty="0">
                <a:solidFill>
                  <a:schemeClr val="tx1"/>
                </a:solidFill>
                <a:latin typeface="Segoe UI Light" pitchFamily="34" charset="0"/>
                <a:ea typeface="+mn-ea"/>
                <a:cs typeface="+mn-cs"/>
              </a:rPr>
              <a:t>if you have more machines to add to the architecture. </a:t>
            </a:r>
          </a:p>
          <a:p>
            <a:pPr marL="228600" indent="-22860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Scaling out requires some type of</a:t>
            </a:r>
            <a:r>
              <a:rPr lang="en-US" sz="882" b="0" i="0" u="sng" strike="noStrike" kern="1200" baseline="0" dirty="0">
                <a:solidFill>
                  <a:schemeClr val="tx1"/>
                </a:solidFill>
                <a:latin typeface="Segoe UI Light" pitchFamily="34" charset="0"/>
                <a:ea typeface="+mn-ea"/>
                <a:cs typeface="+mn-cs"/>
              </a:rPr>
              <a:t> load distribution</a:t>
            </a:r>
            <a:r>
              <a:rPr lang="en-US" sz="882" b="0" i="0" u="none" strike="noStrike" kern="1200" baseline="0" dirty="0">
                <a:solidFill>
                  <a:schemeClr val="tx1"/>
                </a:solidFill>
                <a:latin typeface="Segoe UI Light" pitchFamily="34" charset="0"/>
                <a:ea typeface="+mn-ea"/>
                <a:cs typeface="+mn-cs"/>
              </a:rPr>
              <a:t> (load balancer / service discovery mechanism for identifying active servers to send requests to)</a:t>
            </a:r>
          </a:p>
          <a:p>
            <a:pPr marL="228600" indent="-22860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228600" indent="-22860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Partitioning can help improve scalability, reduce contention, and optimize performance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Autoscaling is the process of </a:t>
            </a:r>
            <a:r>
              <a:rPr lang="en-US" sz="882" b="0" i="0" u="sng" strike="noStrike" kern="1200" baseline="0" dirty="0">
                <a:solidFill>
                  <a:schemeClr val="tx1"/>
                </a:solidFill>
                <a:latin typeface="Segoe UI Light" pitchFamily="34" charset="0"/>
                <a:ea typeface="+mn-ea"/>
                <a:cs typeface="+mn-cs"/>
              </a:rPr>
              <a:t>dynamically allocating resources to match performance requirements</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Autoscaling takes advantage of the </a:t>
            </a:r>
            <a:r>
              <a:rPr lang="en-US" sz="882" b="0" i="0" u="sng" strike="noStrike" kern="1200" baseline="0" dirty="0">
                <a:solidFill>
                  <a:schemeClr val="tx1"/>
                </a:solidFill>
                <a:latin typeface="Segoe UI Light" pitchFamily="34" charset="0"/>
                <a:ea typeface="+mn-ea"/>
                <a:cs typeface="+mn-cs"/>
              </a:rPr>
              <a:t>elasticity of cloud-hosted environments </a:t>
            </a:r>
            <a:r>
              <a:rPr lang="en-US" sz="882" b="0" i="0" u="none" strike="noStrike" kern="1200" baseline="0" dirty="0">
                <a:solidFill>
                  <a:schemeClr val="tx1"/>
                </a:solidFill>
                <a:latin typeface="Segoe UI Light" pitchFamily="34" charset="0"/>
                <a:ea typeface="+mn-ea"/>
                <a:cs typeface="+mn-cs"/>
              </a:rPr>
              <a:t>while easing management overhead.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use </a:t>
            </a:r>
            <a:r>
              <a:rPr lang="en-US" sz="882" b="0" i="0" u="sng" strike="noStrike" kern="1200" baseline="0" dirty="0">
                <a:solidFill>
                  <a:schemeClr val="tx1"/>
                </a:solidFill>
                <a:latin typeface="Segoe UI Light" pitchFamily="34" charset="0"/>
                <a:ea typeface="+mn-ea"/>
                <a:cs typeface="+mn-cs"/>
              </a:rPr>
              <a:t>caching</a:t>
            </a:r>
            <a:r>
              <a:rPr lang="en-US" sz="882" b="0" i="0" u="none" strike="noStrike" kern="1200" baseline="0" dirty="0">
                <a:solidFill>
                  <a:schemeClr val="tx1"/>
                </a:solidFill>
                <a:latin typeface="Segoe UI Light" pitchFamily="34" charset="0"/>
                <a:ea typeface="+mn-ea"/>
                <a:cs typeface="+mn-cs"/>
              </a:rPr>
              <a:t> between your </a:t>
            </a:r>
            <a:r>
              <a:rPr lang="en-US" sz="882" b="0" i="0" u="sng" strike="noStrike" kern="1200" baseline="0" dirty="0">
                <a:solidFill>
                  <a:schemeClr val="tx1"/>
                </a:solidFill>
                <a:latin typeface="Segoe UI Light" pitchFamily="34" charset="0"/>
                <a:ea typeface="+mn-ea"/>
                <a:cs typeface="+mn-cs"/>
              </a:rPr>
              <a:t>application servers and a database</a:t>
            </a:r>
            <a:r>
              <a:rPr lang="en-US" sz="882" b="0" i="0" u="none" strike="noStrike" kern="1200" baseline="0" dirty="0">
                <a:solidFill>
                  <a:schemeClr val="tx1"/>
                </a:solidFill>
                <a:latin typeface="Segoe UI Light" pitchFamily="34" charset="0"/>
                <a:ea typeface="+mn-ea"/>
                <a:cs typeface="+mn-cs"/>
              </a:rPr>
              <a:t>, to decrease data retrieval times.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could also use caching </a:t>
            </a:r>
            <a:r>
              <a:rPr lang="en-US" sz="882" b="0" i="0" u="sng" strike="noStrike" kern="1200" baseline="0" dirty="0">
                <a:solidFill>
                  <a:schemeClr val="tx1"/>
                </a:solidFill>
                <a:latin typeface="Segoe UI Light" pitchFamily="34" charset="0"/>
                <a:ea typeface="+mn-ea"/>
                <a:cs typeface="+mn-cs"/>
              </a:rPr>
              <a:t>between your end users and your web servers</a:t>
            </a:r>
            <a:r>
              <a:rPr lang="en-US" sz="882" b="0" i="0" u="none" strike="noStrike" kern="1200" baseline="0" dirty="0">
                <a:solidFill>
                  <a:schemeClr val="tx1"/>
                </a:solidFill>
                <a:latin typeface="Segoe UI Light" pitchFamily="34" charset="0"/>
                <a:ea typeface="+mn-ea"/>
                <a:cs typeface="+mn-cs"/>
              </a:rPr>
              <a:t>, placing static content closer to the user and decreasing the time it takes to return web pages to the end user. </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Every architect’s worst fear is having your architecture go down with no way to recover it.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A successful cloud environment is designed in a way that anticipates failure at all levels. Both planned and un-planned.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Part of anticipating these failures is designing a system that can recover from the failure, within the time required by your stakeholders and customers</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82" b="0" i="0" u="none" strike="noStrike" kern="1200" baseline="0" dirty="0">
              <a:solidFill>
                <a:schemeClr val="tx1"/>
              </a:solidFill>
              <a:latin typeface="Segoe UI Light" pitchFamily="34" charset="0"/>
              <a:ea typeface="+mn-ea"/>
              <a:cs typeface="+mn-cs"/>
            </a:endParaRP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The goal is to add </a:t>
            </a:r>
            <a:r>
              <a:rPr lang="en-US" sz="882" b="0" i="0" u="sng" strike="noStrike" kern="1200" baseline="0" dirty="0">
                <a:solidFill>
                  <a:schemeClr val="tx1"/>
                </a:solidFill>
                <a:latin typeface="Segoe UI Light" pitchFamily="34" charset="0"/>
                <a:ea typeface="+mn-ea"/>
                <a:cs typeface="+mn-cs"/>
              </a:rPr>
              <a:t>redundancy</a:t>
            </a:r>
            <a:r>
              <a:rPr lang="en-US" sz="882" b="0" i="0" u="none" strike="noStrike" kern="1200" baseline="0" dirty="0">
                <a:solidFill>
                  <a:schemeClr val="tx1"/>
                </a:solidFill>
                <a:latin typeface="Segoe UI Light" pitchFamily="34" charset="0"/>
                <a:ea typeface="+mn-ea"/>
                <a:cs typeface="+mn-cs"/>
              </a:rPr>
              <a:t> to components of the architecture so that you are less likely to experience an outage.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Examples of high-availability design components include </a:t>
            </a:r>
            <a:r>
              <a:rPr lang="en-US" sz="882" b="0" i="0" u="sng" strike="noStrike" kern="1200" baseline="0" dirty="0">
                <a:solidFill>
                  <a:schemeClr val="tx1"/>
                </a:solidFill>
                <a:latin typeface="Segoe UI Light" pitchFamily="34" charset="0"/>
                <a:ea typeface="+mn-ea"/>
                <a:cs typeface="+mn-cs"/>
              </a:rPr>
              <a:t>clustering and load balancing</a:t>
            </a:r>
            <a:r>
              <a:rPr lang="en-US" sz="882" b="0" i="0" u="none" strike="noStrike" kern="1200" baseline="0" dirty="0">
                <a:solidFill>
                  <a:schemeClr val="tx1"/>
                </a:solidFill>
                <a:latin typeface="Segoe UI Light" pitchFamily="34" charset="0"/>
                <a:ea typeface="+mn-ea"/>
                <a:cs typeface="+mn-cs"/>
              </a:rPr>
              <a:t>.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Clustering replaces a single VM with a set of coordinated VMs.</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Load balancing spreads requests across many instances of a service, detecting failed instances and preventing requests from being routed to them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82" b="0" i="0" u="none" strike="noStrike" kern="1200" baseline="0" dirty="0">
              <a:solidFill>
                <a:schemeClr val="tx1"/>
              </a:solidFill>
              <a:latin typeface="Segoe UI Light" pitchFamily="34" charset="0"/>
              <a:ea typeface="+mn-ea"/>
              <a:cs typeface="+mn-cs"/>
            </a:endParaRPr>
          </a:p>
          <a:p>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1" i="0" u="none" strike="noStrike" kern="1200" baseline="0" dirty="0">
                <a:solidFill>
                  <a:schemeClr val="tx1"/>
                </a:solidFill>
                <a:latin typeface="Segoe UI Light" pitchFamily="34" charset="0"/>
                <a:ea typeface="+mn-ea"/>
                <a:cs typeface="+mn-cs"/>
              </a:rPr>
              <a:t>Recovery Point Objective</a:t>
            </a:r>
            <a:r>
              <a:rPr lang="en-US" sz="882" b="0" i="0" u="none" strike="noStrike" kern="1200" baseline="0" dirty="0">
                <a:solidFill>
                  <a:schemeClr val="tx1"/>
                </a:solidFill>
                <a:latin typeface="Segoe UI Light" pitchFamily="34" charset="0"/>
                <a:ea typeface="+mn-ea"/>
                <a:cs typeface="+mn-cs"/>
              </a:rPr>
              <a:t>: The maximum duration of acceptable data loss. </a:t>
            </a:r>
            <a:r>
              <a:rPr lang="en-US" sz="882" b="0" i="0" u="sng" strike="noStrike" kern="1200" baseline="0" dirty="0">
                <a:solidFill>
                  <a:schemeClr val="tx1"/>
                </a:solidFill>
                <a:latin typeface="Segoe UI Light" pitchFamily="34" charset="0"/>
                <a:ea typeface="+mn-ea"/>
                <a:cs typeface="+mn-cs"/>
              </a:rPr>
              <a:t>RPO is measured in units of time, not volume</a:t>
            </a:r>
            <a:r>
              <a:rPr lang="en-US" sz="882" b="0" i="0" u="none" strike="noStrike" kern="1200" baseline="0" dirty="0">
                <a:solidFill>
                  <a:schemeClr val="tx1"/>
                </a:solidFill>
                <a:latin typeface="Segoe UI Light" pitchFamily="34" charset="0"/>
                <a:ea typeface="+mn-ea"/>
                <a:cs typeface="+mn-cs"/>
              </a:rPr>
              <a:t>: “30 minutes of data”, "four hours of data", and so on. RPO is about limiting and recovering from data </a:t>
            </a:r>
            <a:r>
              <a:rPr lang="en-US" sz="882" b="0" i="1" u="none" strike="noStrike" kern="1200" baseline="0" dirty="0">
                <a:solidFill>
                  <a:schemeClr val="tx1"/>
                </a:solidFill>
                <a:latin typeface="Segoe UI Light" pitchFamily="34" charset="0"/>
                <a:ea typeface="+mn-ea"/>
                <a:cs typeface="+mn-cs"/>
              </a:rPr>
              <a:t>loss</a:t>
            </a:r>
            <a:r>
              <a:rPr lang="en-US" sz="882" b="0" i="0" u="none" strike="noStrike" kern="1200" baseline="0" dirty="0">
                <a:solidFill>
                  <a:schemeClr val="tx1"/>
                </a:solidFill>
                <a:latin typeface="Segoe UI Light" pitchFamily="34" charset="0"/>
                <a:ea typeface="+mn-ea"/>
                <a:cs typeface="+mn-cs"/>
              </a:rPr>
              <a:t>, not data </a:t>
            </a:r>
            <a:r>
              <a:rPr lang="en-US" sz="882" b="0" i="1" u="none" strike="noStrike" kern="1200" baseline="0" dirty="0">
                <a:solidFill>
                  <a:schemeClr val="tx1"/>
                </a:solidFill>
                <a:latin typeface="Segoe UI Light" pitchFamily="34" charset="0"/>
                <a:ea typeface="+mn-ea"/>
                <a:cs typeface="+mn-cs"/>
              </a:rPr>
              <a:t>theft</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1" i="0" u="none" strike="noStrike" kern="1200" baseline="0" dirty="0">
                <a:solidFill>
                  <a:schemeClr val="tx1"/>
                </a:solidFill>
                <a:latin typeface="Segoe UI Light" pitchFamily="34" charset="0"/>
                <a:ea typeface="+mn-ea"/>
                <a:cs typeface="+mn-cs"/>
              </a:rPr>
              <a:t>Recovery Time Objective</a:t>
            </a:r>
            <a:r>
              <a:rPr lang="en-US" sz="882" b="0" i="0" u="none" strike="noStrike" kern="1200" baseline="0" dirty="0">
                <a:solidFill>
                  <a:schemeClr val="tx1"/>
                </a:solidFill>
                <a:latin typeface="Segoe UI Light" pitchFamily="34" charset="0"/>
                <a:ea typeface="+mn-ea"/>
                <a:cs typeface="+mn-cs"/>
              </a:rPr>
              <a:t>: The </a:t>
            </a:r>
            <a:r>
              <a:rPr lang="en-US" sz="882" b="0" i="0" u="sng" strike="noStrike" kern="1200" baseline="0" dirty="0">
                <a:solidFill>
                  <a:schemeClr val="tx1"/>
                </a:solidFill>
                <a:latin typeface="Segoe UI Light" pitchFamily="34" charset="0"/>
                <a:ea typeface="+mn-ea"/>
                <a:cs typeface="+mn-cs"/>
              </a:rPr>
              <a:t>maximum duration of acceptable downtime</a:t>
            </a:r>
            <a:r>
              <a:rPr lang="en-US" sz="882" b="0" i="0" u="none" strike="noStrike" kern="1200" baseline="0" dirty="0">
                <a:solidFill>
                  <a:schemeClr val="tx1"/>
                </a:solidFill>
                <a:latin typeface="Segoe UI Light" pitchFamily="34" charset="0"/>
                <a:ea typeface="+mn-ea"/>
                <a:cs typeface="+mn-cs"/>
              </a:rPr>
              <a:t>, where “downtime” needs to be defined by your specification. For example, if the acceptable downtime duration is eight hours in the event of a disaster, then your RTO is eight hours. </a:t>
            </a:r>
          </a:p>
          <a:p>
            <a:r>
              <a:rPr lang="en-US" sz="882" b="0" i="0" u="none" strike="noStrike" kern="1200" baseline="0" dirty="0">
                <a:solidFill>
                  <a:schemeClr val="tx1"/>
                </a:solidFill>
                <a:latin typeface="Segoe UI Light" pitchFamily="34" charset="0"/>
                <a:ea typeface="+mn-ea"/>
                <a:cs typeface="+mn-cs"/>
              </a:rPr>
              <a:t>With RPO and RTO defined, you can design backup, restore, replication, and recovery capabilities into your architecture to meet these objectives. </a:t>
            </a: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17880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You need to have a good monitoring architecture in place so that you can </a:t>
            </a:r>
            <a:r>
              <a:rPr lang="en-US" sz="882" b="0" i="1" u="sng" strike="noStrike" kern="1200" baseline="0" dirty="0">
                <a:solidFill>
                  <a:srgbClr val="FF0000"/>
                </a:solidFill>
                <a:latin typeface="Segoe UI Light" pitchFamily="34" charset="0"/>
                <a:ea typeface="+mn-ea"/>
                <a:cs typeface="+mn-cs"/>
              </a:rPr>
              <a:t>detect failures </a:t>
            </a:r>
            <a:r>
              <a:rPr lang="en-US" sz="882" b="0" i="0" u="none" strike="noStrike" kern="1200" baseline="0" dirty="0">
                <a:solidFill>
                  <a:schemeClr val="tx1"/>
                </a:solidFill>
                <a:latin typeface="Segoe UI Light" pitchFamily="34" charset="0"/>
                <a:ea typeface="+mn-ea"/>
                <a:cs typeface="+mn-cs"/>
              </a:rPr>
              <a:t>and problems before they happen or, at a minimum, before your customers notice.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82" b="0" i="0" u="none" strike="noStrike" kern="1200" baseline="0" dirty="0">
                <a:solidFill>
                  <a:schemeClr val="tx1"/>
                </a:solidFill>
                <a:latin typeface="Segoe UI Light" pitchFamily="34" charset="0"/>
                <a:ea typeface="+mn-ea"/>
                <a:cs typeface="+mn-cs"/>
              </a:rPr>
              <a:t>You also need to have some visibility in to </a:t>
            </a:r>
            <a:r>
              <a:rPr lang="en-US" sz="882" b="0" i="1" u="sng" strike="noStrike" kern="1200" baseline="0" dirty="0">
                <a:solidFill>
                  <a:schemeClr val="tx1"/>
                </a:solidFill>
                <a:latin typeface="Segoe UI Light" pitchFamily="34" charset="0"/>
                <a:ea typeface="+mn-ea"/>
                <a:cs typeface="+mn-cs"/>
              </a:rPr>
              <a:t>how your application is using its available resources</a:t>
            </a:r>
            <a:r>
              <a:rPr lang="en-US" sz="882" b="0" i="0" u="sng" strike="noStrike" kern="1200" baseline="0" dirty="0">
                <a:solidFill>
                  <a:schemeClr val="tx1"/>
                </a:solidFill>
                <a:latin typeface="Segoe UI Light" pitchFamily="34" charset="0"/>
                <a:ea typeface="+mn-ea"/>
                <a:cs typeface="+mn-cs"/>
              </a:rPr>
              <a:t>, </a:t>
            </a:r>
            <a:r>
              <a:rPr lang="en-US" sz="882" b="0" i="0" u="none" strike="noStrike" kern="1200" baseline="0" dirty="0">
                <a:solidFill>
                  <a:schemeClr val="tx1"/>
                </a:solidFill>
                <a:latin typeface="Segoe UI Light" pitchFamily="34" charset="0"/>
                <a:ea typeface="+mn-ea"/>
                <a:cs typeface="+mn-cs"/>
              </a:rPr>
              <a:t>through a robust monitoring framework. </a:t>
            </a:r>
          </a:p>
          <a:p>
            <a:pPr marL="171450" marR="0" indent="-171450" algn="l" defTabSz="7617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Waste can show up in several ways. Let's look at a few examples: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An Azure Synapse Analytics/Cosmos DB provisioned with too much SQL Pools/RTU than what is required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 virtual machine that is always 90% idle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Paying for a license included in a virtual machine when a license is already owned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Retaining infrequently accessed data on a storage medium optimized for frequent access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Manually repeating the build of a non-production environment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Where possible, you want to move from IaaS to PaaS services. PaaS services typically cost less than IaaS, and typically bring reduced operational costs along as well.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Automate as much as possible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Lastly, modern architectures should be designed with DevOps and continuous integration in mind </a:t>
            </a:r>
          </a:p>
          <a:p>
            <a:endParaRPr lang="en-US" sz="882" b="0" i="0" u="none" strike="noStrike" kern="1200" baseline="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206750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6:54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6:54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2433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8:48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8705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84166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6:54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2811" lvl="1" defTabSz="923788">
              <a:lnSpc>
                <a:spcPct val="90000"/>
              </a:lnSpc>
              <a:spcAft>
                <a:spcPts val="337"/>
              </a:spcAft>
              <a:defRPr/>
            </a:pPr>
            <a:r>
              <a:rPr lang="en-US" sz="900" dirty="0"/>
              <a:t>Your role is not only to deliver business value through the functional requirements of an application and its data, </a:t>
            </a:r>
          </a:p>
          <a:p>
            <a:pPr marL="452811" lvl="1" defTabSz="923788">
              <a:lnSpc>
                <a:spcPct val="90000"/>
              </a:lnSpc>
              <a:spcAft>
                <a:spcPts val="337"/>
              </a:spcAft>
              <a:defRPr/>
            </a:pPr>
            <a:r>
              <a:rPr lang="en-US" sz="900" dirty="0"/>
              <a:t>but to ensure the solution is designed in ways that are scalable, resilient, efficient and secure. </a:t>
            </a:r>
          </a:p>
          <a:p>
            <a:pPr marL="452811" lvl="1" defTabSz="923788">
              <a:lnSpc>
                <a:spcPct val="90000"/>
              </a:lnSpc>
              <a:spcAft>
                <a:spcPts val="337"/>
              </a:spcAft>
              <a:defRPr/>
            </a:pPr>
            <a:r>
              <a:rPr lang="en-US" sz="900" dirty="0"/>
              <a:t>Solution architecture is concerned with the planning, design, implementation, and ongoing improvement of a technology system.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399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You'll be focused on securing access to your architecture through </a:t>
            </a:r>
            <a:r>
              <a:rPr lang="en-US" sz="882" b="0" i="0" u="sng" strike="noStrike" kern="1200" baseline="0" dirty="0">
                <a:solidFill>
                  <a:srgbClr val="0078D4"/>
                </a:solidFill>
                <a:latin typeface="Segoe UI Light" pitchFamily="34" charset="0"/>
                <a:ea typeface="+mn-ea"/>
                <a:cs typeface="+mn-cs"/>
              </a:rPr>
              <a:t>authentication</a:t>
            </a:r>
            <a:r>
              <a:rPr lang="en-US" sz="882" b="0" i="0" u="none" strike="noStrike" kern="1200" baseline="0" dirty="0">
                <a:solidFill>
                  <a:srgbClr val="0078D4"/>
                </a:solidFill>
                <a:latin typeface="Segoe UI Light" pitchFamily="34" charset="0"/>
                <a:ea typeface="+mn-ea"/>
                <a:cs typeface="+mn-cs"/>
              </a:rPr>
              <a:t> and protecting your application and data from </a:t>
            </a:r>
            <a:r>
              <a:rPr lang="en-US" sz="882" b="0" i="0" u="sng" strike="noStrike" kern="1200" baseline="0" dirty="0">
                <a:solidFill>
                  <a:srgbClr val="0078D4"/>
                </a:solidFill>
                <a:latin typeface="Segoe UI Light" pitchFamily="34" charset="0"/>
                <a:ea typeface="+mn-ea"/>
                <a:cs typeface="+mn-cs"/>
              </a:rPr>
              <a:t>network vulnerabilities</a:t>
            </a:r>
            <a:r>
              <a:rPr lang="en-US" sz="882" b="0" i="0" u="sng"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integrity of your data should be protected as well, using tools like </a:t>
            </a:r>
            <a:r>
              <a:rPr lang="en-US" sz="882" b="0" i="0" u="sng" strike="noStrike" kern="1200" baseline="0" dirty="0">
                <a:solidFill>
                  <a:schemeClr val="tx1"/>
                </a:solidFill>
                <a:latin typeface="Segoe UI Light" pitchFamily="34" charset="0"/>
                <a:ea typeface="+mn-ea"/>
                <a:cs typeface="+mn-cs"/>
              </a:rPr>
              <a:t>encryption</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cloud provides protections against a variety of threats, such as </a:t>
            </a:r>
            <a:r>
              <a:rPr lang="en-US" sz="882" b="0" i="0" u="sng" strike="noStrike" kern="1200" baseline="0" dirty="0">
                <a:solidFill>
                  <a:schemeClr val="tx1"/>
                </a:solidFill>
                <a:latin typeface="Segoe UI Light" pitchFamily="34" charset="0"/>
                <a:ea typeface="+mn-ea"/>
                <a:cs typeface="+mn-cs"/>
              </a:rPr>
              <a:t>network intrusion and DDoS attacks</a:t>
            </a:r>
            <a:r>
              <a:rPr lang="en-US" sz="882" b="0" i="0" u="none" strike="noStrike" kern="1200" baseline="0" dirty="0">
                <a:solidFill>
                  <a:schemeClr val="tx1"/>
                </a:solidFill>
                <a:latin typeface="Segoe UI Light" pitchFamily="34" charset="0"/>
                <a:ea typeface="+mn-ea"/>
                <a:cs typeface="+mn-cs"/>
              </a:rPr>
              <a:t>, but you still need to build security into your application, processes, and </a:t>
            </a:r>
            <a:r>
              <a:rPr lang="en-US" sz="882" b="0" i="0" u="sng" strike="noStrike" kern="1200" baseline="0" dirty="0">
                <a:solidFill>
                  <a:schemeClr val="tx1"/>
                </a:solidFill>
                <a:latin typeface="Segoe UI Light" pitchFamily="34" charset="0"/>
                <a:ea typeface="+mn-ea"/>
                <a:cs typeface="+mn-cs"/>
              </a:rPr>
              <a:t>organizational culture </a:t>
            </a:r>
            <a:endParaRPr lang="en-US" sz="900" b="0" i="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60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85526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8:12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65198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Moving to the cloud introduces a model of shared responsibility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shared responsibility </a:t>
            </a:r>
            <a:r>
              <a:rPr lang="en-US" sz="882" b="0" i="0" u="sng" strike="noStrike" kern="1200" baseline="0" dirty="0">
                <a:solidFill>
                  <a:schemeClr val="tx1"/>
                </a:solidFill>
                <a:latin typeface="Segoe UI Light" pitchFamily="34" charset="0"/>
                <a:ea typeface="+mn-ea"/>
                <a:cs typeface="+mn-cs"/>
              </a:rPr>
              <a:t>will play a role in your architectural decisions</a:t>
            </a:r>
            <a:r>
              <a:rPr lang="en-US" sz="882" b="0" i="0" u="none" strike="noStrike" kern="1200" baseline="0" dirty="0">
                <a:solidFill>
                  <a:schemeClr val="tx1"/>
                </a:solidFill>
                <a:latin typeface="Segoe UI Light" pitchFamily="34" charset="0"/>
                <a:ea typeface="+mn-ea"/>
                <a:cs typeface="+mn-cs"/>
              </a:rPr>
              <a:t>, as they can have implications on cost, operational capabilities, security, and the technical capabilities of your application.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By shifting these responsibilities to your provider </a:t>
            </a:r>
            <a:r>
              <a:rPr lang="en-US" sz="882" b="0" i="0" u="sng" strike="noStrike" kern="1200" baseline="0" dirty="0">
                <a:solidFill>
                  <a:schemeClr val="tx1"/>
                </a:solidFill>
                <a:latin typeface="Segoe UI Light" pitchFamily="34" charset="0"/>
                <a:ea typeface="+mn-ea"/>
                <a:cs typeface="+mn-cs"/>
              </a:rPr>
              <a:t>you can focus on bringing value to your business </a:t>
            </a:r>
            <a:r>
              <a:rPr lang="en-US" sz="882" b="0" i="0" u="none" strike="noStrike" kern="1200" baseline="0" dirty="0">
                <a:solidFill>
                  <a:schemeClr val="tx1"/>
                </a:solidFill>
                <a:latin typeface="Segoe UI Light" pitchFamily="34" charset="0"/>
                <a:ea typeface="+mn-ea"/>
                <a:cs typeface="+mn-cs"/>
              </a:rPr>
              <a:t>and move away from activities that aren't a core business function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1115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Moving to the cloud introduces a model of shared responsibility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shared responsibility </a:t>
            </a:r>
            <a:r>
              <a:rPr lang="en-US" sz="882" b="0" i="0" u="sng" strike="noStrike" kern="1200" baseline="0" dirty="0">
                <a:solidFill>
                  <a:schemeClr val="tx1"/>
                </a:solidFill>
                <a:latin typeface="Segoe UI Light" pitchFamily="34" charset="0"/>
                <a:ea typeface="+mn-ea"/>
                <a:cs typeface="+mn-cs"/>
              </a:rPr>
              <a:t>will play a role in your architectural decisions</a:t>
            </a:r>
            <a:r>
              <a:rPr lang="en-US" sz="882" b="0" i="0" u="none" strike="noStrike" kern="1200" baseline="0" dirty="0">
                <a:solidFill>
                  <a:schemeClr val="tx1"/>
                </a:solidFill>
                <a:latin typeface="Segoe UI Light" pitchFamily="34" charset="0"/>
                <a:ea typeface="+mn-ea"/>
                <a:cs typeface="+mn-cs"/>
              </a:rPr>
              <a:t>, as they can have implications on cost, operational capabilities, security, and the technical capabilities of your application.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By shifting these responsibilities to your provider </a:t>
            </a:r>
            <a:r>
              <a:rPr lang="en-US" sz="882" b="0" i="0" u="sng" strike="noStrike" kern="1200" baseline="0" dirty="0">
                <a:solidFill>
                  <a:schemeClr val="tx1"/>
                </a:solidFill>
                <a:latin typeface="Segoe UI Light" pitchFamily="34" charset="0"/>
                <a:ea typeface="+mn-ea"/>
                <a:cs typeface="+mn-cs"/>
              </a:rPr>
              <a:t>you can focus on bringing value to your business </a:t>
            </a:r>
            <a:r>
              <a:rPr lang="en-US" sz="882" b="0" i="0" u="none" strike="noStrike" kern="1200" baseline="0" dirty="0">
                <a:solidFill>
                  <a:schemeClr val="tx1"/>
                </a:solidFill>
                <a:latin typeface="Segoe UI Light" pitchFamily="34" charset="0"/>
                <a:ea typeface="+mn-ea"/>
                <a:cs typeface="+mn-cs"/>
              </a:rPr>
              <a:t>and move away from activities that aren't a core business function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11:16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5817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Demand for services change, so it's important for your architecture to have the ability to adjust to demand as well.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By designing your architecture with performance and scalability in mind, you'll provide a great experience for your customers while being cost-effective.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6/7/2020 6:54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07284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rchitecture/data-guide/big-data/"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s://docs.microsoft.com/en-us/azure/architecture/data-guide/" TargetMode="External"/><Relationship Id="rId4" Type="http://schemas.openxmlformats.org/officeDocument/2006/relationships/hyperlink" Target="https://docs.microsoft.com/en-us/azure/architecture/brows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54.xml"/><Relationship Id="rId4" Type="http://schemas.openxmlformats.org/officeDocument/2006/relationships/hyperlink" Target="https://customers.microsoft.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588263" y="2990218"/>
            <a:ext cx="4167887" cy="1661993"/>
          </a:xfrm>
        </p:spPr>
        <p:txBody>
          <a:bodyPr/>
          <a:lstStyle/>
          <a:p>
            <a:r>
              <a:rPr lang="en-US" dirty="0"/>
              <a:t>DP-201T01: </a:t>
            </a:r>
            <a:br>
              <a:rPr lang="en-US" dirty="0"/>
            </a:br>
            <a:r>
              <a:rPr lang="en-US" dirty="0"/>
              <a:t>Azure Architecture</a:t>
            </a:r>
            <a:br>
              <a:rPr lang="en-US" dirty="0"/>
            </a:br>
            <a:r>
              <a:rPr lang="en-US" dirty="0"/>
              <a:t>Considerations</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9502262" y="1944807"/>
            <a:ext cx="2111579"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Caching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100" kern="0" dirty="0">
                <a:solidFill>
                  <a:prstClr val="white"/>
                </a:solidFill>
                <a:latin typeface="Segoe UI Light" panose="020B0502040204020203" pitchFamily="34" charset="0"/>
                <a:cs typeface="Segoe UI Light" panose="020B0502040204020203" pitchFamily="34" charset="0"/>
              </a:rPr>
              <a:t>Caching is a mechanism to store frequently used data or assets (web pages, images) for faster retrieval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 name="Rectangle 34"/>
          <p:cNvSpPr/>
          <p:nvPr/>
        </p:nvSpPr>
        <p:spPr bwMode="auto">
          <a:xfrm>
            <a:off x="7206555" y="1944809"/>
            <a:ext cx="2197065"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Scaling</a:t>
            </a:r>
          </a:p>
          <a:p>
            <a:endParaRPr lang="en-US" sz="2200" kern="0" dirty="0">
              <a:solidFill>
                <a:prstClr val="white"/>
              </a:solidFill>
              <a:latin typeface="Segoe UI Light" panose="020B0502040204020203" pitchFamily="34" charset="0"/>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Is the process of </a:t>
            </a:r>
            <a:r>
              <a:rPr lang="en-US" sz="2200" kern="0" dirty="0">
                <a:solidFill>
                  <a:srgbClr val="FFC000"/>
                </a:solidFill>
                <a:latin typeface="Segoe UI Light" panose="020B0502040204020203" pitchFamily="34" charset="0"/>
                <a:cs typeface="Segoe UI Light" panose="020B0502040204020203" pitchFamily="34" charset="0"/>
              </a:rPr>
              <a:t>allocating scale units </a:t>
            </a:r>
            <a:r>
              <a:rPr lang="en-US" sz="2200" kern="0" dirty="0">
                <a:solidFill>
                  <a:prstClr val="white"/>
                </a:solidFill>
                <a:latin typeface="Segoe UI Light" panose="020B0502040204020203" pitchFamily="34" charset="0"/>
                <a:cs typeface="Segoe UI Light" panose="020B0502040204020203" pitchFamily="34" charset="0"/>
              </a:rPr>
              <a:t>to match performance requirements. This can be done either automatically or manually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Partitioning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2200" kern="0" dirty="0">
                <a:solidFill>
                  <a:prstClr val="white"/>
                </a:solidFill>
                <a:latin typeface="Segoe UI Light" panose="020B0502040204020203" pitchFamily="34" charset="0"/>
                <a:cs typeface="Segoe UI Light" panose="020B0502040204020203" pitchFamily="34" charset="0"/>
              </a:rPr>
              <a:t>In many large-scale solutions, data is divided into separate partitions that can be </a:t>
            </a:r>
            <a:r>
              <a:rPr lang="en-US" sz="2200" kern="0" dirty="0">
                <a:solidFill>
                  <a:srgbClr val="FFC000"/>
                </a:solidFill>
                <a:latin typeface="Segoe UI Light" panose="020B0502040204020203" pitchFamily="34" charset="0"/>
                <a:cs typeface="Segoe UI Light" panose="020B0502040204020203" pitchFamily="34" charset="0"/>
              </a:rPr>
              <a:t>managed and accessed separately</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defRPr/>
            </a:pPr>
            <a:r>
              <a:rPr lang="en-GB" b="1" dirty="0"/>
              <a:t>Patterns and Practices</a:t>
            </a:r>
            <a:endParaRPr lang="en-GB" dirty="0"/>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a:t>
            </a:r>
          </a:p>
        </p:txBody>
      </p:sp>
      <p:sp>
        <p:nvSpPr>
          <p:cNvPr id="33" name="Rectangle 32"/>
          <p:cNvSpPr/>
          <p:nvPr/>
        </p:nvSpPr>
        <p:spPr bwMode="auto">
          <a:xfrm>
            <a:off x="268380" y="4164377"/>
            <a:ext cx="4343401" cy="1809396"/>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Performance</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When optimizing for performance, you'll </a:t>
            </a:r>
            <a:r>
              <a:rPr lang="en-US" sz="1700" kern="0" dirty="0">
                <a:solidFill>
                  <a:srgbClr val="FFC000"/>
                </a:solidFill>
                <a:latin typeface="Segoe UI"/>
                <a:cs typeface="Segoe UI Light" panose="020B0502040204020203" pitchFamily="34" charset="0"/>
              </a:rPr>
              <a:t>look at network and storage </a:t>
            </a:r>
            <a:r>
              <a:rPr lang="en-US" sz="1700" kern="0" dirty="0">
                <a:solidFill>
                  <a:prstClr val="white"/>
                </a:solidFill>
                <a:latin typeface="Segoe UI"/>
                <a:cs typeface="Segoe UI Light" panose="020B0502040204020203" pitchFamily="34" charset="0"/>
              </a:rPr>
              <a:t>to ensure performance is acceptable. Both can impact the response time of your application and databases.</a:t>
            </a: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9" name="Rectangle 28"/>
          <p:cNvSpPr/>
          <p:nvPr/>
        </p:nvSpPr>
        <p:spPr bwMode="auto">
          <a:xfrm>
            <a:off x="246919" y="1394628"/>
            <a:ext cx="4343401" cy="1811280"/>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Scaling</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Compute resources can be scaled in two different directions:</a:t>
            </a:r>
            <a:br>
              <a:rPr lang="en-US" sz="1700" kern="0" dirty="0">
                <a:solidFill>
                  <a:prstClr val="white"/>
                </a:solidFill>
                <a:latin typeface="Segoe UI"/>
                <a:cs typeface="Segoe UI Light" panose="020B0502040204020203" pitchFamily="34" charset="0"/>
              </a:rPr>
            </a:br>
            <a:r>
              <a:rPr lang="en-US" sz="1700" kern="0" dirty="0">
                <a:solidFill>
                  <a:prstClr val="white"/>
                </a:solidFill>
                <a:latin typeface="Segoe UI"/>
                <a:cs typeface="Segoe UI Light" panose="020B0502040204020203" pitchFamily="34" charset="0"/>
              </a:rPr>
              <a:t>* Scaling </a:t>
            </a:r>
            <a:r>
              <a:rPr lang="en-US" sz="1700" b="1" kern="0" dirty="0">
                <a:solidFill>
                  <a:prstClr val="white"/>
                </a:solidFill>
                <a:latin typeface="Segoe UI"/>
                <a:cs typeface="Segoe UI Light" panose="020B0502040204020203" pitchFamily="34" charset="0"/>
              </a:rPr>
              <a:t>UP </a:t>
            </a:r>
            <a:r>
              <a:rPr lang="en-US" sz="1700" kern="0" dirty="0">
                <a:solidFill>
                  <a:prstClr val="white"/>
                </a:solidFill>
                <a:latin typeface="Segoe UI"/>
                <a:cs typeface="Segoe UI Light" panose="020B0502040204020203" pitchFamily="34" charset="0"/>
              </a:rPr>
              <a:t>is the action of adding more resources to a single instance.</a:t>
            </a:r>
          </a:p>
          <a:p>
            <a:r>
              <a:rPr lang="en-US" sz="1700" kern="0" dirty="0">
                <a:solidFill>
                  <a:prstClr val="white"/>
                </a:solidFill>
                <a:latin typeface="Segoe UI"/>
                <a:cs typeface="Segoe UI Light" panose="020B0502040204020203" pitchFamily="34" charset="0"/>
              </a:rPr>
              <a:t>* Scaling </a:t>
            </a:r>
            <a:r>
              <a:rPr lang="en-US" sz="1700" b="1" kern="0" dirty="0">
                <a:solidFill>
                  <a:prstClr val="white"/>
                </a:solidFill>
                <a:latin typeface="Segoe UI"/>
                <a:cs typeface="Segoe UI Light" panose="020B0502040204020203" pitchFamily="34" charset="0"/>
              </a:rPr>
              <a:t>out</a:t>
            </a:r>
            <a:r>
              <a:rPr lang="en-US" sz="1700" kern="0" dirty="0">
                <a:solidFill>
                  <a:prstClr val="white"/>
                </a:solidFill>
                <a:latin typeface="Segoe UI"/>
                <a:cs typeface="Segoe UI Light" panose="020B0502040204020203" pitchFamily="34" charset="0"/>
              </a:rPr>
              <a:t> is the addition of instances.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p:txBody>
          <a:bodyPr/>
          <a:lstStyle/>
          <a:p>
            <a:r>
              <a:rPr lang="en-US" sz="4000" dirty="0"/>
              <a:t>Design for Performance and Scalability</a:t>
            </a:r>
          </a:p>
        </p:txBody>
      </p:sp>
      <p:pic>
        <p:nvPicPr>
          <p:cNvPr id="3" name="Picture 2">
            <a:extLst>
              <a:ext uri="{FF2B5EF4-FFF2-40B4-BE49-F238E27FC236}">
                <a16:creationId xmlns:a16="http://schemas.microsoft.com/office/drawing/2014/main" id="{3A72159D-04F4-4FF0-8639-75682BFC97CD}"/>
              </a:ext>
            </a:extLst>
          </p:cNvPr>
          <p:cNvPicPr>
            <a:picLocks noChangeAspect="1"/>
          </p:cNvPicPr>
          <p:nvPr/>
        </p:nvPicPr>
        <p:blipFill>
          <a:blip r:embed="rId3"/>
          <a:stretch>
            <a:fillRect/>
          </a:stretch>
        </p:blipFill>
        <p:spPr>
          <a:xfrm>
            <a:off x="228600" y="3249977"/>
            <a:ext cx="4400241" cy="914400"/>
          </a:xfrm>
          <a:prstGeom prst="rect">
            <a:avLst/>
          </a:prstGeom>
        </p:spPr>
      </p:pic>
    </p:spTree>
    <p:extLst>
      <p:ext uri="{BB962C8B-B14F-4D97-AF65-F5344CB8AC3E}">
        <p14:creationId xmlns:p14="http://schemas.microsoft.com/office/powerpoint/2010/main" val="8196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C183D7F6-B498-43B3-948B-1728B52AA6E4}">
                <adec:decorative xmlns:adec="http://schemas.microsoft.com/office/drawing/2017/decorative" val="1"/>
              </a:ext>
            </a:extLst>
          </p:cNvPr>
          <p:cNvSpPr/>
          <p:nvPr/>
        </p:nvSpPr>
        <p:spPr bwMode="auto">
          <a:xfrm>
            <a:off x="6763844" y="2723848"/>
            <a:ext cx="3409260"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4D0111C5-CED0-4A61-B1DD-C93DC35BEA90}"/>
              </a:ext>
            </a:extLst>
          </p:cNvPr>
          <p:cNvSpPr/>
          <p:nvPr/>
        </p:nvSpPr>
        <p:spPr>
          <a:xfrm>
            <a:off x="6951823" y="2795746"/>
            <a:ext cx="3033300" cy="3557897"/>
          </a:xfrm>
          <a:prstGeom prst="rect">
            <a:avLst/>
          </a:prstGeom>
        </p:spPr>
        <p:txBody>
          <a:bodyPr wrap="square">
            <a:spAutoFit/>
          </a:bodyPr>
          <a:lstStyle/>
          <a:p>
            <a:r>
              <a:rPr lang="en-US" dirty="0"/>
              <a:t>Designing for </a:t>
            </a:r>
            <a:r>
              <a:rPr lang="en-US" i="1" dirty="0"/>
              <a:t>recoverability</a:t>
            </a:r>
            <a:r>
              <a:rPr lang="en-US" dirty="0"/>
              <a:t> focuses on </a:t>
            </a:r>
            <a:r>
              <a:rPr lang="en-US" b="1" dirty="0"/>
              <a:t>recovery from data loss</a:t>
            </a:r>
            <a:r>
              <a:rPr lang="en-US" dirty="0"/>
              <a:t> and from </a:t>
            </a:r>
            <a:r>
              <a:rPr lang="en-US" b="1" dirty="0"/>
              <a:t>larger scale disasters.</a:t>
            </a:r>
          </a:p>
          <a:p>
            <a:endParaRPr lang="en-US" dirty="0"/>
          </a:p>
          <a:p>
            <a:r>
              <a:rPr lang="en-US" sz="1400" b="1" dirty="0"/>
              <a:t>Recovery Point Objective</a:t>
            </a:r>
            <a:r>
              <a:rPr lang="en-US" sz="1400" dirty="0"/>
              <a:t>: The maximum duration of acceptable data loss.</a:t>
            </a:r>
          </a:p>
          <a:p>
            <a:r>
              <a:rPr lang="en-US" sz="1400" b="1" dirty="0"/>
              <a:t>Recovery Time Objective</a:t>
            </a:r>
            <a:r>
              <a:rPr lang="en-US" sz="1400" dirty="0"/>
              <a:t>: The maximum duration of acceptable downtime</a:t>
            </a:r>
          </a:p>
          <a:p>
            <a:endParaRPr lang="en-US" dirty="0"/>
          </a:p>
          <a:p>
            <a:endParaRPr lang="en-US" dirty="0"/>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Rectangle 27"/>
          <p:cNvSpPr/>
          <p:nvPr/>
        </p:nvSpPr>
        <p:spPr bwMode="auto">
          <a:xfrm>
            <a:off x="6763844" y="1317594"/>
            <a:ext cx="3409259"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 for Recoverability</a:t>
            </a:r>
          </a:p>
        </p:txBody>
      </p:sp>
      <p:sp>
        <p:nvSpPr>
          <p:cNvPr id="32" name="Rectangle 31">
            <a:extLst>
              <a:ext uri="{C183D7F6-B498-43B3-948B-1728B52AA6E4}">
                <adec:decorative xmlns:adec="http://schemas.microsoft.com/office/drawing/2017/decorative" val="1"/>
              </a:ext>
            </a:extLst>
          </p:cNvPr>
          <p:cNvSpPr/>
          <p:nvPr/>
        </p:nvSpPr>
        <p:spPr bwMode="auto">
          <a:xfrm>
            <a:off x="1624149" y="2723848"/>
            <a:ext cx="3373017" cy="2814969"/>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53611386-D0B4-45E2-8FBF-FAB3EE8A70EC}"/>
              </a:ext>
            </a:extLst>
          </p:cNvPr>
          <p:cNvSpPr/>
          <p:nvPr/>
        </p:nvSpPr>
        <p:spPr>
          <a:xfrm>
            <a:off x="1800788" y="2859131"/>
            <a:ext cx="3033300" cy="1722010"/>
          </a:xfrm>
          <a:prstGeom prst="rect">
            <a:avLst/>
          </a:prstGeom>
        </p:spPr>
        <p:txBody>
          <a:bodyPr wrap="square">
            <a:spAutoFit/>
          </a:bodyPr>
          <a:lstStyle/>
          <a:p>
            <a:pPr>
              <a:defRPr/>
            </a:pPr>
            <a:r>
              <a:rPr lang="en-US" dirty="0"/>
              <a:t>Designing for </a:t>
            </a:r>
            <a:r>
              <a:rPr lang="en-US" i="1" dirty="0"/>
              <a:t>availability</a:t>
            </a:r>
            <a:r>
              <a:rPr lang="en-US" dirty="0"/>
              <a:t> focuses on </a:t>
            </a:r>
            <a:r>
              <a:rPr lang="en-US" b="1" dirty="0"/>
              <a:t>maintaining uptime</a:t>
            </a:r>
            <a:r>
              <a:rPr lang="en-US" dirty="0"/>
              <a:t> through </a:t>
            </a:r>
            <a:r>
              <a:rPr lang="en-US" b="1" dirty="0"/>
              <a:t>small-scale incidents</a:t>
            </a:r>
            <a:r>
              <a:rPr lang="en-US" dirty="0"/>
              <a:t> and </a:t>
            </a:r>
            <a:r>
              <a:rPr lang="en-US" b="1" dirty="0"/>
              <a:t>temporary conditions</a:t>
            </a:r>
            <a:r>
              <a:rPr lang="en-US" dirty="0"/>
              <a:t> like partial network outages.</a:t>
            </a:r>
          </a:p>
        </p:txBody>
      </p:sp>
      <p:sp>
        <p:nvSpPr>
          <p:cNvPr id="26" name="Rectangle 25"/>
          <p:cNvSpPr/>
          <p:nvPr/>
        </p:nvSpPr>
        <p:spPr bwMode="auto">
          <a:xfrm>
            <a:off x="1624149" y="1317594"/>
            <a:ext cx="3373017"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 for Availability</a:t>
            </a:r>
          </a:p>
        </p:txBody>
      </p:sp>
      <p:sp>
        <p:nvSpPr>
          <p:cNvPr id="39" name="Title 1"/>
          <p:cNvSpPr>
            <a:spLocks noGrp="1"/>
          </p:cNvSpPr>
          <p:nvPr>
            <p:ph type="title"/>
          </p:nvPr>
        </p:nvSpPr>
        <p:spPr/>
        <p:txBody>
          <a:bodyPr/>
          <a:lstStyle/>
          <a:p>
            <a:r>
              <a:rPr lang="en-US" sz="3600" dirty="0"/>
              <a:t>Design for </a:t>
            </a:r>
            <a:r>
              <a:rPr lang="en-GB" sz="3600" dirty="0"/>
              <a:t>Availability and Recoverability</a:t>
            </a:r>
            <a:br>
              <a:rPr lang="en-GB" dirty="0"/>
            </a:br>
            <a:endParaRPr lang="en-GB" sz="4000" dirty="0"/>
          </a:p>
        </p:txBody>
      </p:sp>
    </p:spTree>
    <p:extLst>
      <p:ext uri="{BB962C8B-B14F-4D97-AF65-F5344CB8AC3E}">
        <p14:creationId xmlns:p14="http://schemas.microsoft.com/office/powerpoint/2010/main" val="11522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b="1" kern="0" dirty="0">
                <a:solidFill>
                  <a:srgbClr val="505050"/>
                </a:solidFill>
                <a:latin typeface="Segoe UI"/>
                <a:cs typeface="Segoe UI Light" panose="020B0502040204020203" pitchFamily="34" charset="0"/>
              </a:rPr>
              <a:t>Automate as much as possible</a:t>
            </a:r>
            <a:r>
              <a:rPr lang="en-US" kern="0" dirty="0">
                <a:solidFill>
                  <a:srgbClr val="505050"/>
                </a:solidFill>
                <a:latin typeface="Segoe UI"/>
                <a:cs typeface="Segoe UI Light" panose="020B0502040204020203" pitchFamily="34" charset="0"/>
              </a:rPr>
              <a:t>. The human element is costly, </a:t>
            </a:r>
            <a:r>
              <a:rPr lang="en-US" b="1" kern="0" dirty="0">
                <a:solidFill>
                  <a:srgbClr val="505050"/>
                </a:solidFill>
                <a:latin typeface="Segoe UI"/>
                <a:cs typeface="Segoe UI Light" panose="020B0502040204020203" pitchFamily="34" charset="0"/>
              </a:rPr>
              <a:t>injecting time and error </a:t>
            </a:r>
            <a:r>
              <a:rPr lang="en-US" kern="0" dirty="0">
                <a:solidFill>
                  <a:srgbClr val="505050"/>
                </a:solidFill>
                <a:latin typeface="Segoe UI"/>
                <a:cs typeface="Segoe UI Light" panose="020B0502040204020203" pitchFamily="34" charset="0"/>
              </a:rPr>
              <a:t>into operational activities. You can use automation to build, deploy, and administer resources. By automating common activities, you can </a:t>
            </a:r>
            <a:r>
              <a:rPr lang="en-US" b="1" kern="0" dirty="0">
                <a:solidFill>
                  <a:srgbClr val="505050"/>
                </a:solidFill>
                <a:latin typeface="Segoe UI"/>
                <a:cs typeface="Segoe UI Light" panose="020B0502040204020203" pitchFamily="34" charset="0"/>
              </a:rPr>
              <a:t>eliminate the delay in waiting for a human to intervene</a:t>
            </a:r>
            <a:r>
              <a:rPr lang="en-US" kern="0" dirty="0">
                <a:solidFill>
                  <a:srgbClr val="505050"/>
                </a:solidFill>
                <a:latin typeface="Segoe UI"/>
                <a:cs typeface="Segoe UI Light" panose="020B0502040204020203" pitchFamily="34" charset="0"/>
              </a:rPr>
              <a:t>.</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GB" sz="2400" kern="0" dirty="0">
              <a:solidFill>
                <a:prstClr val="white"/>
              </a:solidFill>
              <a:latin typeface="Segoe UI Light"/>
              <a:cs typeface="Segoe UI" pitchFamily="34" charset="0"/>
            </a:endParaRPr>
          </a:p>
          <a:p>
            <a:pPr defTabSz="932472" fontAlgn="base">
              <a:spcAft>
                <a:spcPct val="0"/>
              </a:spcAft>
              <a:defRPr/>
            </a:pPr>
            <a:r>
              <a:rPr lang="en-GB" sz="2400" kern="0" dirty="0">
                <a:solidFill>
                  <a:prstClr val="white"/>
                </a:solidFill>
                <a:latin typeface="Segoe UI Light"/>
                <a:cs typeface="Segoe UI" pitchFamily="34" charset="0"/>
              </a:rPr>
              <a:t>Operational best practices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0" name="Freeform: Shape 99"/>
          <p:cNvSpPr/>
          <p:nvPr/>
        </p:nvSpPr>
        <p:spPr>
          <a:xfrm>
            <a:off x="4065858" y="3459308"/>
            <a:ext cx="7745142" cy="1228440"/>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endParaRPr lang="en-US" kern="0" dirty="0">
              <a:solidFill>
                <a:srgbClr val="505050"/>
              </a:solidFill>
              <a:latin typeface="Segoe UI"/>
              <a:cs typeface="Segoe UI Light" panose="020B0502040204020203" pitchFamily="34" charset="0"/>
            </a:endParaRPr>
          </a:p>
          <a:p>
            <a:r>
              <a:rPr lang="en-US" kern="0" dirty="0">
                <a:solidFill>
                  <a:srgbClr val="505050"/>
                </a:solidFill>
                <a:latin typeface="Segoe UI"/>
                <a:cs typeface="Segoe UI Light" panose="020B0502040204020203" pitchFamily="34" charset="0"/>
              </a:rPr>
              <a:t>Look at cost optimization steps like </a:t>
            </a:r>
            <a:r>
              <a:rPr lang="en-US" b="1" kern="0" dirty="0">
                <a:solidFill>
                  <a:srgbClr val="505050"/>
                </a:solidFill>
                <a:latin typeface="Segoe UI"/>
                <a:cs typeface="Segoe UI Light" panose="020B0502040204020203" pitchFamily="34" charset="0"/>
              </a:rPr>
              <a:t>sizing data services</a:t>
            </a:r>
            <a:r>
              <a:rPr lang="en-US" kern="0" dirty="0">
                <a:solidFill>
                  <a:srgbClr val="505050"/>
                </a:solidFill>
                <a:latin typeface="Segoe UI"/>
                <a:cs typeface="Segoe UI Light" panose="020B0502040204020203" pitchFamily="34" charset="0"/>
              </a:rPr>
              <a:t> or virtual machines properly and </a:t>
            </a:r>
            <a:r>
              <a:rPr lang="en-US" b="1" kern="0" dirty="0">
                <a:solidFill>
                  <a:srgbClr val="505050"/>
                </a:solidFill>
                <a:latin typeface="Segoe UI"/>
                <a:cs typeface="Segoe UI Light" panose="020B0502040204020203" pitchFamily="34" charset="0"/>
              </a:rPr>
              <a:t>deallocating compute</a:t>
            </a:r>
            <a:r>
              <a:rPr lang="en-US" kern="0" dirty="0">
                <a:solidFill>
                  <a:srgbClr val="505050"/>
                </a:solidFill>
                <a:latin typeface="Segoe UI"/>
                <a:cs typeface="Segoe UI Light" panose="020B0502040204020203" pitchFamily="34" charset="0"/>
              </a:rPr>
              <a:t> that aren't in use. Now that you are paying for what you use, you want to be sure that you aren't wasting any of these resources.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endParaRPr lang="en-GB"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Efficiency best practices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Efficiency is focused on identifying and </a:t>
            </a:r>
            <a:r>
              <a:rPr lang="en-US" b="1" kern="0" dirty="0">
                <a:solidFill>
                  <a:srgbClr val="505050"/>
                </a:solidFill>
                <a:latin typeface="Segoe UI"/>
                <a:cs typeface="Segoe UI Light" panose="020B0502040204020203" pitchFamily="34" charset="0"/>
              </a:rPr>
              <a:t>eliminating waste within your environment</a:t>
            </a:r>
            <a:r>
              <a:rPr lang="en-US" kern="0" dirty="0">
                <a:solidFill>
                  <a:srgbClr val="505050"/>
                </a:solidFill>
                <a:latin typeface="Segoe UI"/>
                <a:cs typeface="Segoe UI Light" panose="020B0502040204020203" pitchFamily="34" charset="0"/>
              </a:rPr>
              <a:t>. The cloud is a pay-as-you-go service and waste typically comes from provisioning more capacity than demand requires. There are operational costs that go along with this as well. These operational costs show up as wasted time and increased error.</a:t>
            </a:r>
          </a:p>
          <a:p>
            <a:endParaRPr lang="en-US" kern="0" dirty="0">
              <a:solidFill>
                <a:srgbClr val="505050"/>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r>
              <a:rPr lang="en-US" sz="2400" kern="0" dirty="0">
                <a:solidFill>
                  <a:prstClr val="white"/>
                </a:solidFill>
                <a:latin typeface="Segoe UI Light"/>
                <a:cs typeface="Segoe UI" pitchFamily="34" charset="0"/>
              </a:rPr>
              <a:t>Importance of efficiency and operations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39" name="Title 1"/>
          <p:cNvSpPr>
            <a:spLocks noGrp="1"/>
          </p:cNvSpPr>
          <p:nvPr>
            <p:ph type="title"/>
          </p:nvPr>
        </p:nvSpPr>
        <p:spPr/>
        <p:txBody>
          <a:bodyPr/>
          <a:lstStyle/>
          <a:p>
            <a:r>
              <a:rPr lang="en-US" sz="4000" dirty="0"/>
              <a:t>Design for Efficiency and Operations</a:t>
            </a:r>
            <a:br>
              <a:rPr lang="en-US" dirty="0"/>
            </a:br>
            <a:br>
              <a:rPr lang="en-GB" dirty="0"/>
            </a:br>
            <a:endParaRPr lang="en-US" sz="4000" dirty="0"/>
          </a:p>
        </p:txBody>
      </p:sp>
    </p:spTree>
    <p:extLst>
      <p:ext uri="{BB962C8B-B14F-4D97-AF65-F5344CB8AC3E}">
        <p14:creationId xmlns:p14="http://schemas.microsoft.com/office/powerpoint/2010/main" val="40568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Architecture Considerations</a:t>
            </a:r>
          </a:p>
        </p:txBody>
      </p:sp>
    </p:spTree>
    <p:extLst>
      <p:ext uri="{BB962C8B-B14F-4D97-AF65-F5344CB8AC3E}">
        <p14:creationId xmlns:p14="http://schemas.microsoft.com/office/powerpoint/2010/main" val="35692735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lab, you will be able to:</a:t>
            </a:r>
            <a:br>
              <a:rPr lang="en-US" sz="2200" dirty="0"/>
            </a:br>
            <a:endParaRPr lang="en-US" sz="2200" dirty="0"/>
          </a:p>
          <a:p>
            <a:pPr marL="228600" lvl="1" indent="0">
              <a:buNone/>
            </a:pPr>
            <a:r>
              <a:rPr lang="en-US" dirty="0">
                <a:latin typeface="Segoe UI Semilight" panose="020B0402040204020203" pitchFamily="34" charset="0"/>
                <a:cs typeface="Segoe UI Semilight" panose="020B0402040204020203" pitchFamily="34" charset="0"/>
              </a:rPr>
              <a:t>	1. </a:t>
            </a:r>
            <a:r>
              <a:rPr lang="en-US" sz="2000" dirty="0"/>
              <a:t>Design with Security in mind</a:t>
            </a:r>
          </a:p>
          <a:p>
            <a:pPr marL="0" indent="0">
              <a:buNone/>
            </a:pPr>
            <a:r>
              <a:rPr lang="en-US" sz="2000" dirty="0"/>
              <a:t>	2. Design for Performance and Scalability</a:t>
            </a:r>
          </a:p>
          <a:p>
            <a:pPr marL="0" indent="0">
              <a:buNone/>
            </a:pPr>
            <a:r>
              <a:rPr lang="en-US" sz="2000" dirty="0"/>
              <a:t>	3. Design for Availability and Recoverability</a:t>
            </a:r>
          </a:p>
          <a:p>
            <a:pPr marL="0" indent="0">
              <a:buNone/>
            </a:pPr>
            <a:r>
              <a:rPr lang="en-US" sz="2000" dirty="0"/>
              <a:t>	4. Design for Efficiency and Operations</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3182410"/>
          </a:xfrm>
        </p:spPr>
        <p:txBody>
          <a:bodyPr/>
          <a:lstStyle/>
          <a:p>
            <a:pPr marL="0" indent="0">
              <a:buNone/>
            </a:pPr>
            <a:r>
              <a:rPr lang="en-US" sz="2200" dirty="0"/>
              <a:t>The students will use the information gained in this module and apply it to a scenario that is defined in a case study about AdventureWorks. They will </a:t>
            </a:r>
            <a:r>
              <a:rPr lang="en-US" sz="2200" dirty="0">
                <a:solidFill>
                  <a:srgbClr val="0078D4"/>
                </a:solidFill>
              </a:rPr>
              <a:t>describe and provide examples of how the core principles for creating architectures will be applied </a:t>
            </a:r>
            <a:r>
              <a:rPr lang="en-US" sz="2200" dirty="0"/>
              <a:t>to AdventureWorks. </a:t>
            </a:r>
          </a:p>
          <a:p>
            <a:pPr marL="0" indent="0">
              <a:buNone/>
            </a:pPr>
            <a:r>
              <a:rPr lang="en-US" sz="2200" dirty="0"/>
              <a:t>This will include designing with security in mind. They will also provide specific examples of how to design performance and scalability within a solution. The students will also describe the availability and recoverability options that are needed by the organization. Finally, the student will identify the efficiency and operations opportunities that can be gained by the options</a:t>
            </a:r>
          </a:p>
          <a:p>
            <a:pPr marL="0" indent="0">
              <a:buNone/>
            </a:pPr>
            <a:endParaRPr lang="en-US" sz="22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293757"/>
          </a:xfrm>
        </p:spPr>
        <p:txBody>
          <a:bodyPr/>
          <a:lstStyle/>
          <a:p>
            <a:pPr marL="0" indent="0">
              <a:buNone/>
            </a:pPr>
            <a:r>
              <a:rPr lang="en-US" sz="2000" dirty="0"/>
              <a:t>You have been You have recently been hired as a senior data engineer at AdventureWorks and are working with a consultant and architects to design a cloud data platform solution that meets the organizations technical and business requirements.</a:t>
            </a:r>
          </a:p>
          <a:p>
            <a:pPr marL="0" indent="0">
              <a:buNone/>
            </a:pPr>
            <a:br>
              <a:rPr lang="en-US" sz="2000" dirty="0"/>
            </a:br>
            <a:r>
              <a:rPr lang="en-US" sz="2000" dirty="0"/>
              <a:t>Working in a group, you will be performing a discovery exercise – via a case study - with the consultant and architects. Firstly, to </a:t>
            </a:r>
            <a:r>
              <a:rPr lang="en-US" sz="2000" dirty="0">
                <a:solidFill>
                  <a:srgbClr val="0078D4"/>
                </a:solidFill>
              </a:rPr>
              <a:t>understand AdventureWorks organizational goals</a:t>
            </a:r>
            <a:r>
              <a:rPr lang="en-US" sz="2000" dirty="0"/>
              <a:t>. Secondly to </a:t>
            </a:r>
            <a:r>
              <a:rPr lang="en-US" sz="2000" dirty="0">
                <a:solidFill>
                  <a:srgbClr val="0078D4"/>
                </a:solidFill>
              </a:rPr>
              <a:t>articulate and provide examples of the architectural aspects </a:t>
            </a:r>
            <a:r>
              <a:rPr lang="en-US" sz="2000" dirty="0"/>
              <a:t>that the team must be aware of as they construct the solution architectures. The architectural aspects include </a:t>
            </a:r>
            <a:r>
              <a:rPr lang="en-US" sz="2000" i="1" dirty="0"/>
              <a:t>security, performance, scalability, availability, recoverability, efficiency and operations.</a:t>
            </a:r>
          </a:p>
          <a:p>
            <a:pPr marL="0" indent="0">
              <a:buNone/>
            </a:pPr>
            <a:br>
              <a:rPr lang="en-US" sz="2000" dirty="0"/>
            </a:br>
            <a:r>
              <a:rPr lang="en-US" sz="2000" dirty="0"/>
              <a:t>At the end of this lab, you will have:</a:t>
            </a:r>
          </a:p>
          <a:p>
            <a:pPr marL="0" indent="0">
              <a:buNone/>
            </a:pPr>
            <a:br>
              <a:rPr lang="en-US" sz="2000" dirty="0"/>
            </a:br>
            <a:r>
              <a:rPr lang="en-US" sz="2000" dirty="0"/>
              <a:t>	1. Design with Security in Mind</a:t>
            </a:r>
          </a:p>
          <a:p>
            <a:pPr marL="0" indent="0">
              <a:buNone/>
            </a:pPr>
            <a:r>
              <a:rPr lang="en-US" sz="2000" dirty="0"/>
              <a:t>	2. Design for Performance and Scalability</a:t>
            </a:r>
          </a:p>
          <a:p>
            <a:pPr marL="0" indent="0">
              <a:buNone/>
            </a:pPr>
            <a:r>
              <a:rPr lang="en-US" sz="2000" dirty="0"/>
              <a:t>	3. Design for Availability and Recoverability</a:t>
            </a:r>
          </a:p>
          <a:p>
            <a:pPr marL="0" indent="0">
              <a:buNone/>
            </a:pPr>
            <a:r>
              <a:rPr lang="en-US" sz="2000" dirty="0"/>
              <a:t>	4. Design for Efficiency and Operations</a:t>
            </a:r>
            <a:endParaRPr lang="en-US"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Documentation Reference</a:t>
            </a:r>
          </a:p>
        </p:txBody>
      </p:sp>
      <p:sp>
        <p:nvSpPr>
          <p:cNvPr id="6" name="Text Placeholder 5"/>
          <p:cNvSpPr>
            <a:spLocks noGrp="1"/>
          </p:cNvSpPr>
          <p:nvPr>
            <p:ph type="body" sz="quarter" idx="10"/>
          </p:nvPr>
        </p:nvSpPr>
        <p:spPr>
          <a:xfrm>
            <a:off x="471466" y="1108734"/>
            <a:ext cx="11018520" cy="1895904"/>
          </a:xfrm>
        </p:spPr>
        <p:txBody>
          <a:bodyPr/>
          <a:lstStyle/>
          <a:p>
            <a:pPr lvl="0"/>
            <a:r>
              <a:rPr lang="es-AR" dirty="0">
                <a:hlinkClick r:id="rId3"/>
              </a:rPr>
              <a:t>https://docs.microsoft.com/en-us/azure/architecture/data-guide/big-data/</a:t>
            </a:r>
            <a:endParaRPr lang="es-AR" dirty="0">
              <a:hlinkClick r:id="rId4"/>
            </a:endParaRPr>
          </a:p>
          <a:p>
            <a:pPr lvl="0"/>
            <a:r>
              <a:rPr lang="es-AR" dirty="0">
                <a:hlinkClick r:id="rId4"/>
              </a:rPr>
              <a:t>https://docs.microsoft.com/en-us/azure/architecture/browse/</a:t>
            </a:r>
            <a:endParaRPr lang="es-AR" dirty="0"/>
          </a:p>
          <a:p>
            <a:pPr lvl="0"/>
            <a:r>
              <a:rPr lang="es-AR" dirty="0">
                <a:hlinkClick r:id="rId5"/>
              </a:rPr>
              <a:t>https://docs.microsoft.com/en-us/azure/architecture/data-guide/</a:t>
            </a:r>
            <a:endParaRPr lang="en-US" dirty="0"/>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3705630"/>
          </a:xfrm>
        </p:spPr>
        <p:txBody>
          <a:bodyPr/>
          <a:lstStyle/>
          <a:p>
            <a:pPr lvl="0"/>
            <a:r>
              <a:rPr lang="en-GB" dirty="0"/>
              <a:t>The Instructor will review the answers with the group.</a:t>
            </a:r>
            <a:br>
              <a:rPr lang="en-GB" dirty="0"/>
            </a:br>
            <a:endParaRPr lang="en-GB" dirty="0"/>
          </a:p>
          <a:p>
            <a:pPr lvl="0"/>
            <a:r>
              <a:rPr lang="en-US" dirty="0"/>
              <a:t>The group will explore any gaps in requirements between the groups</a:t>
            </a:r>
            <a:br>
              <a:rPr lang="en-US" dirty="0"/>
            </a:br>
            <a:endParaRPr lang="en-US" dirty="0"/>
          </a:p>
          <a:p>
            <a:pPr lvl="0"/>
            <a:r>
              <a:rPr lang="en-US" dirty="0"/>
              <a:t>Are there any requirements that couldn’t be categorized? </a:t>
            </a:r>
            <a:br>
              <a:rPr lang="en-US" dirty="0"/>
            </a:br>
            <a:endParaRPr lang="en-US" dirty="0"/>
          </a:p>
          <a:p>
            <a:pPr lvl="0"/>
            <a:r>
              <a:rPr lang="en-GB" dirty="0"/>
              <a:t>Are there any requirements that would require input from other roles in the organization?</a:t>
            </a:r>
            <a:endParaRPr lang="en-US" dirty="0"/>
          </a:p>
        </p:txBody>
      </p:sp>
    </p:spTree>
    <p:extLst>
      <p:ext uri="{BB962C8B-B14F-4D97-AF65-F5344CB8AC3E}">
        <p14:creationId xmlns:p14="http://schemas.microsoft.com/office/powerpoint/2010/main" val="345207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graphicFrame>
        <p:nvGraphicFramePr>
          <p:cNvPr id="3" name="Table 2">
            <a:extLst>
              <a:ext uri="{FF2B5EF4-FFF2-40B4-BE49-F238E27FC236}">
                <a16:creationId xmlns:a16="http://schemas.microsoft.com/office/drawing/2014/main" id="{DF77004F-2793-47AA-BFBE-380C42DDEF0C}"/>
              </a:ext>
            </a:extLst>
          </p:cNvPr>
          <p:cNvGraphicFramePr>
            <a:graphicFrameLocks noGrp="1"/>
          </p:cNvGraphicFramePr>
          <p:nvPr>
            <p:extLst>
              <p:ext uri="{D42A27DB-BD31-4B8C-83A1-F6EECF244321}">
                <p14:modId xmlns:p14="http://schemas.microsoft.com/office/powerpoint/2010/main" val="909023713"/>
              </p:ext>
            </p:extLst>
          </p:nvPr>
        </p:nvGraphicFramePr>
        <p:xfrm>
          <a:off x="316088" y="1140179"/>
          <a:ext cx="11514668" cy="5136444"/>
        </p:xfrm>
        <a:graphic>
          <a:graphicData uri="http://schemas.openxmlformats.org/drawingml/2006/table">
            <a:tbl>
              <a:tblPr firstRow="1" firstCol="1" bandRow="1">
                <a:tableStyleId>{5C22544A-7EE6-4342-B048-85BDC9FD1C3A}</a:tableStyleId>
              </a:tblPr>
              <a:tblGrid>
                <a:gridCol w="1117601">
                  <a:extLst>
                    <a:ext uri="{9D8B030D-6E8A-4147-A177-3AD203B41FA5}">
                      <a16:colId xmlns:a16="http://schemas.microsoft.com/office/drawing/2014/main" val="692973293"/>
                    </a:ext>
                  </a:extLst>
                </a:gridCol>
                <a:gridCol w="8388129">
                  <a:extLst>
                    <a:ext uri="{9D8B030D-6E8A-4147-A177-3AD203B41FA5}">
                      <a16:colId xmlns:a16="http://schemas.microsoft.com/office/drawing/2014/main" val="2626678540"/>
                    </a:ext>
                  </a:extLst>
                </a:gridCol>
                <a:gridCol w="2008938">
                  <a:extLst>
                    <a:ext uri="{9D8B030D-6E8A-4147-A177-3AD203B41FA5}">
                      <a16:colId xmlns:a16="http://schemas.microsoft.com/office/drawing/2014/main" val="2630660049"/>
                    </a:ext>
                  </a:extLst>
                </a:gridCol>
              </a:tblGrid>
              <a:tr h="856075">
                <a:tc>
                  <a:txBody>
                    <a:bodyPr/>
                    <a:lstStyle/>
                    <a:p>
                      <a:pPr>
                        <a:lnSpc>
                          <a:spcPct val="107000"/>
                        </a:lnSpc>
                        <a:spcAft>
                          <a:spcPts val="0"/>
                        </a:spcAft>
                      </a:pPr>
                      <a:r>
                        <a:rPr lang="en-GB" sz="1600" dirty="0">
                          <a:effectLst/>
                        </a:rPr>
                        <a:t>Exercise #</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Requirement</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Requirement type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2130500674"/>
                  </a:ext>
                </a:extLst>
              </a:tr>
              <a:tr h="416921">
                <a:tc>
                  <a:txBody>
                    <a:bodyPr/>
                    <a:lstStyle/>
                    <a:p>
                      <a:pPr>
                        <a:lnSpc>
                          <a:spcPct val="107000"/>
                        </a:lnSpc>
                        <a:spcAft>
                          <a:spcPts val="0"/>
                        </a:spcAft>
                      </a:pPr>
                      <a:r>
                        <a:rPr lang="en-GB" sz="1600" dirty="0">
                          <a:effectLst/>
                        </a:rPr>
                        <a:t>1</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Only internal access allowed to the Azure Synapse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a:effectLst/>
                        </a:rPr>
                        <a:t>Security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3853299956"/>
                  </a:ext>
                </a:extLst>
              </a:tr>
              <a:tr h="856075">
                <a:tc>
                  <a:txBody>
                    <a:bodyPr/>
                    <a:lstStyle/>
                    <a:p>
                      <a:pPr>
                        <a:lnSpc>
                          <a:spcPct val="107000"/>
                        </a:lnSpc>
                        <a:spcAft>
                          <a:spcPts val="0"/>
                        </a:spcAft>
                      </a:pPr>
                      <a:r>
                        <a:rPr lang="en-GB" sz="1600">
                          <a:effectLst/>
                        </a:rPr>
                        <a:t>1</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The connected bicycle must have secure connections to 1</a:t>
                      </a:r>
                      <a:r>
                        <a:rPr lang="en-GB" sz="1600" baseline="30000" dirty="0">
                          <a:effectLst/>
                        </a:rPr>
                        <a:t>st</a:t>
                      </a:r>
                      <a:r>
                        <a:rPr lang="en-GB" sz="1600" dirty="0">
                          <a:effectLst/>
                        </a:rPr>
                        <a:t> and 3</a:t>
                      </a:r>
                      <a:r>
                        <a:rPr lang="en-GB" sz="1600" baseline="30000" dirty="0">
                          <a:effectLst/>
                        </a:rPr>
                        <a:t>rd</a:t>
                      </a:r>
                      <a:r>
                        <a:rPr lang="en-GB" sz="1600" dirty="0">
                          <a:effectLst/>
                        </a:rPr>
                        <a:t> party applications</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a:effectLst/>
                        </a:rPr>
                        <a:t>Security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14557443"/>
                  </a:ext>
                </a:extLst>
              </a:tr>
              <a:tr h="1295223">
                <a:tc>
                  <a:txBody>
                    <a:bodyPr/>
                    <a:lstStyle/>
                    <a:p>
                      <a:pPr>
                        <a:lnSpc>
                          <a:spcPct val="107000"/>
                        </a:lnSpc>
                        <a:spcAft>
                          <a:spcPts val="0"/>
                        </a:spcAft>
                      </a:pPr>
                      <a:r>
                        <a:rPr lang="en-GB" sz="1600">
                          <a:effectLst/>
                        </a:rPr>
                        <a:t>2</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Customer Service and Presales need to scale using Bots (and store conversation history)</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a:effectLst/>
                        </a:rPr>
                        <a:t>Scalability </a:t>
                      </a:r>
                      <a:endParaRPr lang="es-AR" sz="1600">
                        <a:effectLst/>
                      </a:endParaRPr>
                    </a:p>
                    <a:p>
                      <a:pPr>
                        <a:lnSpc>
                          <a:spcPct val="107000"/>
                        </a:lnSpc>
                        <a:spcAft>
                          <a:spcPts val="0"/>
                        </a:spcAft>
                      </a:pPr>
                      <a:r>
                        <a:rPr lang="en-GB" sz="1600">
                          <a:effectLst/>
                        </a:rPr>
                        <a:t>And Performance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254151580"/>
                  </a:ext>
                </a:extLst>
              </a:tr>
              <a:tr h="856075">
                <a:tc>
                  <a:txBody>
                    <a:bodyPr/>
                    <a:lstStyle/>
                    <a:p>
                      <a:pPr>
                        <a:lnSpc>
                          <a:spcPct val="107000"/>
                        </a:lnSpc>
                        <a:spcAft>
                          <a:spcPts val="0"/>
                        </a:spcAft>
                      </a:pPr>
                      <a:r>
                        <a:rPr lang="en-GB" sz="1600">
                          <a:effectLst/>
                        </a:rPr>
                        <a:t>2</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There is a requirement to scale the data warehouse system for the months of November and December</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Scalability</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790341185"/>
                  </a:ext>
                </a:extLst>
              </a:tr>
              <a:tr h="856075">
                <a:tc>
                  <a:txBody>
                    <a:bodyPr/>
                    <a:lstStyle/>
                    <a:p>
                      <a:pPr>
                        <a:lnSpc>
                          <a:spcPct val="107000"/>
                        </a:lnSpc>
                        <a:spcAft>
                          <a:spcPts val="0"/>
                        </a:spcAft>
                      </a:pPr>
                      <a:r>
                        <a:rPr lang="en-GB" sz="1600">
                          <a:effectLst/>
                        </a:rPr>
                        <a:t>2</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a:effectLst/>
                        </a:rPr>
                        <a:t>There is a requirement to scale the Sales/Ordering system for the months of November and December</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ts val="1425"/>
                        </a:lnSpc>
                        <a:spcAft>
                          <a:spcPts val="0"/>
                        </a:spcAft>
                      </a:pPr>
                      <a:r>
                        <a:rPr lang="en-GB" sz="1600" dirty="0">
                          <a:effectLst/>
                        </a:rPr>
                        <a:t>Scalability</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3100923007"/>
                  </a:ext>
                </a:extLst>
              </a:tr>
            </a:tbl>
          </a:graphicData>
        </a:graphic>
      </p:graphicFrame>
    </p:spTree>
    <p:extLst>
      <p:ext uri="{BB962C8B-B14F-4D97-AF65-F5344CB8AC3E}">
        <p14:creationId xmlns:p14="http://schemas.microsoft.com/office/powerpoint/2010/main" val="187328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graphicFrame>
        <p:nvGraphicFramePr>
          <p:cNvPr id="3" name="Table 2">
            <a:extLst>
              <a:ext uri="{FF2B5EF4-FFF2-40B4-BE49-F238E27FC236}">
                <a16:creationId xmlns:a16="http://schemas.microsoft.com/office/drawing/2014/main" id="{DF77004F-2793-47AA-BFBE-380C42DDEF0C}"/>
              </a:ext>
            </a:extLst>
          </p:cNvPr>
          <p:cNvGraphicFramePr>
            <a:graphicFrameLocks noGrp="1"/>
          </p:cNvGraphicFramePr>
          <p:nvPr>
            <p:extLst>
              <p:ext uri="{D42A27DB-BD31-4B8C-83A1-F6EECF244321}">
                <p14:modId xmlns:p14="http://schemas.microsoft.com/office/powerpoint/2010/main" val="2184823511"/>
              </p:ext>
            </p:extLst>
          </p:nvPr>
        </p:nvGraphicFramePr>
        <p:xfrm>
          <a:off x="316088" y="1140179"/>
          <a:ext cx="11514668" cy="5489080"/>
        </p:xfrm>
        <a:graphic>
          <a:graphicData uri="http://schemas.openxmlformats.org/drawingml/2006/table">
            <a:tbl>
              <a:tblPr firstRow="1" firstCol="1" bandRow="1">
                <a:tableStyleId>{5C22544A-7EE6-4342-B048-85BDC9FD1C3A}</a:tableStyleId>
              </a:tblPr>
              <a:tblGrid>
                <a:gridCol w="1117601">
                  <a:extLst>
                    <a:ext uri="{9D8B030D-6E8A-4147-A177-3AD203B41FA5}">
                      <a16:colId xmlns:a16="http://schemas.microsoft.com/office/drawing/2014/main" val="692973293"/>
                    </a:ext>
                  </a:extLst>
                </a:gridCol>
                <a:gridCol w="8388129">
                  <a:extLst>
                    <a:ext uri="{9D8B030D-6E8A-4147-A177-3AD203B41FA5}">
                      <a16:colId xmlns:a16="http://schemas.microsoft.com/office/drawing/2014/main" val="2626678540"/>
                    </a:ext>
                  </a:extLst>
                </a:gridCol>
                <a:gridCol w="2008938">
                  <a:extLst>
                    <a:ext uri="{9D8B030D-6E8A-4147-A177-3AD203B41FA5}">
                      <a16:colId xmlns:a16="http://schemas.microsoft.com/office/drawing/2014/main" val="2630660049"/>
                    </a:ext>
                  </a:extLst>
                </a:gridCol>
              </a:tblGrid>
              <a:tr h="856075">
                <a:tc>
                  <a:txBody>
                    <a:bodyPr/>
                    <a:lstStyle/>
                    <a:p>
                      <a:pPr>
                        <a:lnSpc>
                          <a:spcPct val="107000"/>
                        </a:lnSpc>
                        <a:spcAft>
                          <a:spcPts val="0"/>
                        </a:spcAft>
                      </a:pPr>
                      <a:r>
                        <a:rPr lang="en-GB" sz="1600">
                          <a:effectLst/>
                        </a:rPr>
                        <a:t>Exercise #</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dirty="0">
                          <a:effectLst/>
                        </a:rPr>
                        <a:t>Requirement</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tc>
                  <a:txBody>
                    <a:bodyPr/>
                    <a:lstStyle/>
                    <a:p>
                      <a:pPr>
                        <a:lnSpc>
                          <a:spcPct val="107000"/>
                        </a:lnSpc>
                        <a:spcAft>
                          <a:spcPts val="0"/>
                        </a:spcAft>
                      </a:pPr>
                      <a:r>
                        <a:rPr lang="en-GB" sz="1600">
                          <a:effectLst/>
                        </a:rPr>
                        <a:t>Requirement type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52719" marR="52719" marT="0" marB="0"/>
                </a:tc>
                <a:extLst>
                  <a:ext uri="{0D108BD9-81ED-4DB2-BD59-A6C34878D82A}">
                    <a16:rowId xmlns:a16="http://schemas.microsoft.com/office/drawing/2014/main" val="2130500674"/>
                  </a:ext>
                </a:extLst>
              </a:tr>
              <a:tr h="416921">
                <a:tc>
                  <a:txBody>
                    <a:bodyPr/>
                    <a:lstStyle/>
                    <a:p>
                      <a:pPr>
                        <a:lnSpc>
                          <a:spcPct val="107000"/>
                        </a:lnSpc>
                        <a:spcAft>
                          <a:spcPts val="0"/>
                        </a:spcAft>
                      </a:pPr>
                      <a:r>
                        <a:rPr lang="en-GB" sz="1600" dirty="0">
                          <a:effectLst/>
                          <a:latin typeface="Segoe UI" panose="020B0502040204020203" pitchFamily="34" charset="0"/>
                          <a:ea typeface="Calibri" panose="020F0502020204030204" pitchFamily="34" charset="0"/>
                          <a:cs typeface="Times New Roman" panose="02020603050405020304" pitchFamily="18" charset="0"/>
                        </a:rPr>
                        <a:t>2 and 3</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A predictive analytics solution that is performant and resilient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latin typeface="Segoe UI" panose="020B0502040204020203" pitchFamily="34" charset="0"/>
                          <a:ea typeface="Calibri" panose="020F0502020204030204" pitchFamily="34" charset="0"/>
                          <a:cs typeface="Times New Roman" panose="02020603050405020304" pitchFamily="18" charset="0"/>
                        </a:rPr>
                        <a:t>Performance, Availability and Recoverability</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3299956"/>
                  </a:ext>
                </a:extLst>
              </a:tr>
              <a:tr h="856075">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3</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latin typeface="Segoe UI" panose="020B0502040204020203" pitchFamily="34" charset="0"/>
                          <a:ea typeface="Calibri" panose="020F0502020204030204" pitchFamily="34" charset="0"/>
                          <a:cs typeface="Times New Roman" panose="02020603050405020304" pitchFamily="18" charset="0"/>
                        </a:rPr>
                        <a:t>The Sales/Ordering system has a high availability requirement to ensure that it has continued operations</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Availability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57443"/>
                  </a:ext>
                </a:extLst>
              </a:tr>
              <a:tr h="1295223">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3</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The Sales/Ordering system has a data recoverability requirement of upto a day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Recoverability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151580"/>
                  </a:ext>
                </a:extLst>
              </a:tr>
              <a:tr h="856075">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3</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The predictive analytics solution has a data recoverability requirement of upto a day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Recoverability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0341185"/>
                  </a:ext>
                </a:extLst>
              </a:tr>
              <a:tr h="856075">
                <a:tc>
                  <a:txBody>
                    <a:bodyPr/>
                    <a:lstStyle/>
                    <a:p>
                      <a:pPr>
                        <a:lnSpc>
                          <a:spcPct val="107000"/>
                        </a:lnSpc>
                        <a:spcAft>
                          <a:spcPts val="0"/>
                        </a:spcAft>
                      </a:pPr>
                      <a:r>
                        <a:rPr lang="en-GB" sz="1600">
                          <a:effectLst/>
                          <a:latin typeface="Segoe UI" panose="020B0502040204020203" pitchFamily="34" charset="0"/>
                          <a:ea typeface="Calibri" panose="020F0502020204030204" pitchFamily="34" charset="0"/>
                          <a:cs typeface="Times New Roman" panose="02020603050405020304" pitchFamily="18" charset="0"/>
                        </a:rPr>
                        <a:t>4</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latin typeface="Segoe UI" panose="020B0502040204020203" pitchFamily="34" charset="0"/>
                          <a:ea typeface="Calibri" panose="020F0502020204030204" pitchFamily="34" charset="0"/>
                          <a:cs typeface="Times New Roman" panose="02020603050405020304" pitchFamily="18" charset="0"/>
                        </a:rPr>
                        <a:t>Regular automated data </a:t>
                      </a:r>
                      <a:r>
                        <a:rPr lang="en-GB" sz="1600" kern="1200" dirty="0">
                          <a:solidFill>
                            <a:schemeClr val="dk1"/>
                          </a:solidFill>
                          <a:effectLst/>
                          <a:latin typeface="Segoe UI" panose="020B0502040204020203" pitchFamily="34" charset="0"/>
                          <a:ea typeface="Calibri" panose="020F0502020204030204" pitchFamily="34" charset="0"/>
                          <a:cs typeface="Times New Roman" panose="02020603050405020304" pitchFamily="18" charset="0"/>
                        </a:rPr>
                        <a:t>loads</a:t>
                      </a:r>
                      <a:r>
                        <a:rPr lang="en-GB" sz="1600" dirty="0">
                          <a:effectLst/>
                          <a:latin typeface="Segoe UI" panose="020B0502040204020203" pitchFamily="34" charset="0"/>
                          <a:ea typeface="Calibri" panose="020F0502020204030204" pitchFamily="34" charset="0"/>
                          <a:cs typeface="Times New Roman" panose="02020603050405020304" pitchFamily="18" charset="0"/>
                        </a:rPr>
                        <a:t> into Azure Synapse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dirty="0">
                          <a:effectLst/>
                          <a:latin typeface="Segoe UI" panose="020B0502040204020203" pitchFamily="34" charset="0"/>
                          <a:ea typeface="Calibri" panose="020F0502020204030204" pitchFamily="34" charset="0"/>
                          <a:cs typeface="Times New Roman" panose="02020603050405020304" pitchFamily="18" charset="0"/>
                        </a:rPr>
                        <a:t>Automation</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0923007"/>
                  </a:ext>
                </a:extLst>
              </a:tr>
            </a:tbl>
          </a:graphicData>
        </a:graphic>
      </p:graphicFrame>
    </p:spTree>
    <p:extLst>
      <p:ext uri="{BB962C8B-B14F-4D97-AF65-F5344CB8AC3E}">
        <p14:creationId xmlns:p14="http://schemas.microsoft.com/office/powerpoint/2010/main" val="13079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3016210"/>
          </a:xfrm>
        </p:spPr>
        <p:txBody>
          <a:bodyPr/>
          <a:lstStyle/>
          <a:p>
            <a:r>
              <a:rPr lang="en-US" dirty="0"/>
              <a:t>Describe the Pillars of a Great Azure Architecture</a:t>
            </a:r>
          </a:p>
          <a:p>
            <a:pPr lvl="0"/>
            <a:r>
              <a:rPr lang="en-US" dirty="0"/>
              <a:t>Design with Security in mind</a:t>
            </a:r>
            <a:endParaRPr lang="en-GB" dirty="0"/>
          </a:p>
          <a:p>
            <a:pPr lvl="0"/>
            <a:r>
              <a:rPr lang="en-US" dirty="0"/>
              <a:t>Consider performance and scalability</a:t>
            </a:r>
            <a:endParaRPr lang="en-GB" dirty="0"/>
          </a:p>
          <a:p>
            <a:pPr lvl="0"/>
            <a:r>
              <a:rPr lang="en-US" dirty="0"/>
              <a:t>Design for availability and recoverability</a:t>
            </a:r>
            <a:endParaRPr lang="en-GB" dirty="0"/>
          </a:p>
          <a:p>
            <a:pPr lvl="0"/>
            <a:r>
              <a:rPr lang="en-US" dirty="0"/>
              <a:t>Design for efficiency and operations</a:t>
            </a:r>
            <a:endParaRPr lang="en-GB" dirty="0"/>
          </a:p>
          <a:p>
            <a:pPr lvl="0"/>
            <a:r>
              <a:rPr lang="en-US" dirty="0"/>
              <a:t>Understand the course Case Study</a:t>
            </a:r>
            <a:endParaRPr lang="en-GB"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visiting [</a:t>
            </a:r>
            <a:r>
              <a:rPr lang="en-US" dirty="0">
                <a:hlinkClick r:id="rId4"/>
              </a:rPr>
              <a:t>the Microsoft Customer Case Study site</a:t>
            </a:r>
            <a:r>
              <a:rPr lang="en-US" dirty="0"/>
              <a:t>. Use the search bar to search by an industry such as healthcare or retail, or by a technology such as Azure Cosmos DB or Stream Analytics. Read through some of the customers stories.</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r>
              <a:rPr lang="en-US" sz="1800" dirty="0"/>
              <a:t>- Describe the Pillars of a Great Azure Architecture</a:t>
            </a:r>
          </a:p>
          <a:p>
            <a:pPr lvl="0"/>
            <a:r>
              <a:rPr lang="en-US" sz="1800" dirty="0"/>
              <a:t>- Design with Security in mind</a:t>
            </a:r>
            <a:endParaRPr lang="en-GB" sz="1800" dirty="0"/>
          </a:p>
          <a:p>
            <a:pPr lvl="0"/>
            <a:r>
              <a:rPr lang="en-US" sz="1800" dirty="0"/>
              <a:t>- Consider performance and scalability</a:t>
            </a:r>
            <a:endParaRPr lang="en-GB" sz="1800" dirty="0"/>
          </a:p>
          <a:p>
            <a:pPr lvl="0"/>
            <a:r>
              <a:rPr lang="en-US" sz="1800" dirty="0"/>
              <a:t>- Design for availability and recoverability</a:t>
            </a:r>
            <a:endParaRPr lang="en-GB" sz="1800" dirty="0"/>
          </a:p>
          <a:p>
            <a:pPr lvl="0"/>
            <a:r>
              <a:rPr lang="en-US" sz="1800" dirty="0"/>
              <a:t>- Design for efficiency and operations</a:t>
            </a:r>
            <a:endParaRPr lang="en-GB" sz="1800" dirty="0"/>
          </a:p>
          <a:p>
            <a:pPr lvl="0"/>
            <a:r>
              <a:rPr lang="en-US" sz="1800" dirty="0"/>
              <a:t>- Understand the course Case Study</a:t>
            </a:r>
            <a:endParaRPr lang="en-GB" sz="1800" dirty="0"/>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a:extLst>
              <a:ext uri="{C183D7F6-B498-43B3-948B-1728B52AA6E4}">
                <adec:decorative xmlns:adec="http://schemas.microsoft.com/office/drawing/2017/decorative" val="1"/>
              </a:ext>
            </a:extLst>
          </p:cNvPr>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8A1FC5C-0BC9-42DC-8DC6-44F06D1AD5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96000" y="0"/>
            <a:ext cx="6096000" cy="6858000"/>
          </a:xfrm>
          <a:prstGeom prst="rect">
            <a:avLst/>
          </a:prstGeom>
        </p:spPr>
      </p:pic>
      <p:grpSp>
        <p:nvGrpSpPr>
          <p:cNvPr id="10" name="Group 9">
            <a:extLst>
              <a:ext uri="{FF2B5EF4-FFF2-40B4-BE49-F238E27FC236}">
                <a16:creationId xmlns:a16="http://schemas.microsoft.com/office/drawing/2014/main" id="{1545FD40-B067-4EBC-A53D-9FD25AB353B8}"/>
              </a:ext>
              <a:ext uri="{C183D7F6-B498-43B3-948B-1728B52AA6E4}">
                <adec:decorative xmlns:adec="http://schemas.microsoft.com/office/drawing/2017/decorative" val="1"/>
              </a:ext>
            </a:extLst>
          </p:cNvPr>
          <p:cNvGrpSpPr/>
          <p:nvPr/>
        </p:nvGrpSpPr>
        <p:grpSpPr>
          <a:xfrm>
            <a:off x="609600" y="1767916"/>
            <a:ext cx="4805278" cy="4785284"/>
            <a:chOff x="609600" y="1767916"/>
            <a:chExt cx="4805278" cy="4785284"/>
          </a:xfrm>
        </p:grpSpPr>
        <p:grpSp>
          <p:nvGrpSpPr>
            <p:cNvPr id="2" name="Group 1"/>
            <p:cNvGrpSpPr/>
            <p:nvPr/>
          </p:nvGrpSpPr>
          <p:grpSpPr>
            <a:xfrm>
              <a:off x="609600" y="1767916"/>
              <a:ext cx="4805278" cy="4785284"/>
              <a:chOff x="645450" y="1722158"/>
              <a:chExt cx="4805278" cy="4785284"/>
            </a:xfrm>
          </p:grpSpPr>
          <p:sp>
            <p:nvSpPr>
              <p:cNvPr id="24" name="Oval 23"/>
              <p:cNvSpPr>
                <a:spLocks noChangeAspect="1"/>
              </p:cNvSpPr>
              <p:nvPr/>
            </p:nvSpPr>
            <p:spPr>
              <a:xfrm>
                <a:off x="1143000" y="2225040"/>
                <a:ext cx="3794760" cy="3794760"/>
              </a:xfrm>
              <a:prstGeom prst="ellipse">
                <a:avLst/>
              </a:prstGeom>
              <a:noFill/>
              <a:ln w="952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 name="Group 3"/>
              <p:cNvGrpSpPr/>
              <p:nvPr/>
            </p:nvGrpSpPr>
            <p:grpSpPr>
              <a:xfrm>
                <a:off x="645450" y="1722158"/>
                <a:ext cx="1935442" cy="1935442"/>
                <a:chOff x="821610" y="1684369"/>
                <a:chExt cx="1935442" cy="1935442"/>
              </a:xfrm>
            </p:grpSpPr>
            <p:sp>
              <p:nvSpPr>
                <p:cNvPr id="66" name="Oval 65"/>
                <p:cNvSpPr/>
                <p:nvPr/>
              </p:nvSpPr>
              <p:spPr>
                <a:xfrm>
                  <a:off x="821610" y="1684369"/>
                  <a:ext cx="1935442" cy="1935442"/>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Security</a:t>
                  </a:r>
                </a:p>
              </p:txBody>
            </p:sp>
            <p:sp>
              <p:nvSpPr>
                <p:cNvPr id="81" name="Freeform 5"/>
                <p:cNvSpPr>
                  <a:spLocks noChangeAspect="1"/>
                </p:cNvSpPr>
                <p:nvPr/>
              </p:nvSpPr>
              <p:spPr bwMode="auto">
                <a:xfrm>
                  <a:off x="1579843" y="1882771"/>
                  <a:ext cx="496753" cy="457200"/>
                </a:xfrm>
                <a:custGeom>
                  <a:avLst/>
                  <a:gdLst>
                    <a:gd name="T0" fmla="*/ 195 w 1443"/>
                    <a:gd name="T1" fmla="*/ 581 h 1328"/>
                    <a:gd name="T2" fmla="*/ 583 w 1443"/>
                    <a:gd name="T3" fmla="*/ 913 h 1328"/>
                    <a:gd name="T4" fmla="*/ 1194 w 1443"/>
                    <a:gd name="T5" fmla="*/ 0 h 1328"/>
                    <a:gd name="T6" fmla="*/ 1443 w 1443"/>
                    <a:gd name="T7" fmla="*/ 166 h 1328"/>
                    <a:gd name="T8" fmla="*/ 639 w 1443"/>
                    <a:gd name="T9" fmla="*/ 1328 h 1328"/>
                    <a:gd name="T10" fmla="*/ 0 w 1443"/>
                    <a:gd name="T11" fmla="*/ 802 h 1328"/>
                    <a:gd name="T12" fmla="*/ 195 w 1443"/>
                    <a:gd name="T13" fmla="*/ 581 h 1328"/>
                    <a:gd name="T14" fmla="*/ 195 w 1443"/>
                    <a:gd name="T15" fmla="*/ 581 h 1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3" h="1328">
                      <a:moveTo>
                        <a:pt x="195" y="581"/>
                      </a:moveTo>
                      <a:cubicBezTo>
                        <a:pt x="583" y="913"/>
                        <a:pt x="583" y="913"/>
                        <a:pt x="583" y="913"/>
                      </a:cubicBezTo>
                      <a:cubicBezTo>
                        <a:pt x="1194" y="0"/>
                        <a:pt x="1194" y="0"/>
                        <a:pt x="1194" y="0"/>
                      </a:cubicBezTo>
                      <a:cubicBezTo>
                        <a:pt x="1443" y="166"/>
                        <a:pt x="1443" y="166"/>
                        <a:pt x="1443" y="166"/>
                      </a:cubicBezTo>
                      <a:cubicBezTo>
                        <a:pt x="639" y="1328"/>
                        <a:pt x="639" y="1328"/>
                        <a:pt x="639" y="1328"/>
                      </a:cubicBezTo>
                      <a:cubicBezTo>
                        <a:pt x="0" y="802"/>
                        <a:pt x="0" y="802"/>
                        <a:pt x="0" y="802"/>
                      </a:cubicBezTo>
                      <a:cubicBezTo>
                        <a:pt x="195" y="581"/>
                        <a:pt x="195" y="581"/>
                        <a:pt x="195" y="581"/>
                      </a:cubicBezTo>
                      <a:cubicBezTo>
                        <a:pt x="195" y="581"/>
                        <a:pt x="195" y="581"/>
                        <a:pt x="195" y="581"/>
                      </a:cubicBezTo>
                      <a:close/>
                    </a:path>
                  </a:pathLst>
                </a:custGeom>
                <a:noFill/>
                <a:ln w="9525">
                  <a:solidFill>
                    <a:schemeClr val="bg1">
                      <a:lumMod val="9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69" name="Oval 68"/>
              <p:cNvSpPr/>
              <p:nvPr/>
            </p:nvSpPr>
            <p:spPr>
              <a:xfrm>
                <a:off x="645450" y="4572000"/>
                <a:ext cx="1935442" cy="1935442"/>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Availability a</a:t>
                </a:r>
                <a:r>
                  <a:rPr lang="en-US" sz="1400" kern="0" dirty="0">
                    <a:solidFill>
                      <a:prstClr val="white"/>
                    </a:solidFill>
                    <a:latin typeface="Segoe UI Semibold" panose="020B0702040204020203" pitchFamily="34" charset="0"/>
                    <a:ea typeface="Segoe UI" pitchFamily="34" charset="0"/>
                    <a:cs typeface="Segoe UI Semibold" panose="020B0702040204020203" pitchFamily="34" charset="0"/>
                  </a:rPr>
                  <a:t>nd Recoverability</a:t>
                </a:r>
                <a:endPar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2" name="Oval 71"/>
              <p:cNvSpPr/>
              <p:nvPr/>
            </p:nvSpPr>
            <p:spPr>
              <a:xfrm>
                <a:off x="3515285" y="4572000"/>
                <a:ext cx="1935442" cy="1935442"/>
              </a:xfrm>
              <a:prstGeom prst="ellipse">
                <a:avLst/>
              </a:prstGeom>
              <a:solidFill>
                <a:srgbClr val="D83B0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Efficiency and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Segoe UI Semibold" panose="020B0702040204020203" pitchFamily="34" charset="0"/>
                    <a:ea typeface="Segoe UI" pitchFamily="34" charset="0"/>
                    <a:cs typeface="Segoe UI Semibold" panose="020B0702040204020203" pitchFamily="34" charset="0"/>
                  </a:rPr>
                  <a:t>Operations</a:t>
                </a:r>
                <a:endPar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Oval 49"/>
              <p:cNvSpPr/>
              <p:nvPr/>
            </p:nvSpPr>
            <p:spPr>
              <a:xfrm>
                <a:off x="3515286" y="1722158"/>
                <a:ext cx="1935442" cy="1935442"/>
              </a:xfrm>
              <a:prstGeom prst="ellipse">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Segoe UI Semibold" panose="020B0702040204020203" pitchFamily="34" charset="0"/>
                    <a:ea typeface="Segoe UI" pitchFamily="34" charset="0"/>
                    <a:cs typeface="Segoe UI Semibold" panose="020B0702040204020203" pitchFamily="34" charset="0"/>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Segoe UI Semibold" panose="020B0702040204020203" pitchFamily="34" charset="0"/>
                    <a:ea typeface="Segoe UI" pitchFamily="34" charset="0"/>
                    <a:cs typeface="Segoe UI Semibold" panose="020B0702040204020203" pitchFamily="34" charset="0"/>
                  </a:rPr>
                  <a:t>and Scalability</a:t>
                </a:r>
                <a:endParaRPr kumimoji="0" lang="en-US" sz="14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Freeform 62"/>
              <p:cNvSpPr>
                <a:spLocks noChangeAspect="1"/>
              </p:cNvSpPr>
              <p:nvPr/>
            </p:nvSpPr>
            <p:spPr>
              <a:xfrm>
                <a:off x="1391836" y="4774336"/>
                <a:ext cx="442669" cy="457200"/>
              </a:xfrm>
              <a:custGeom>
                <a:avLst/>
                <a:gdLst>
                  <a:gd name="connsiteX0" fmla="*/ 608390 w 1888034"/>
                  <a:gd name="connsiteY0" fmla="*/ 661234 h 1950010"/>
                  <a:gd name="connsiteX1" fmla="*/ 274058 w 1888034"/>
                  <a:gd name="connsiteY1" fmla="*/ 995565 h 1950010"/>
                  <a:gd name="connsiteX2" fmla="*/ 541010 w 1888034"/>
                  <a:gd name="connsiteY2" fmla="*/ 1323105 h 1950010"/>
                  <a:gd name="connsiteX3" fmla="*/ 606279 w 1888034"/>
                  <a:gd name="connsiteY3" fmla="*/ 1329685 h 1950010"/>
                  <a:gd name="connsiteX4" fmla="*/ 613942 w 1888034"/>
                  <a:gd name="connsiteY4" fmla="*/ 1329271 h 1950010"/>
                  <a:gd name="connsiteX5" fmla="*/ 614317 w 1888034"/>
                  <a:gd name="connsiteY5" fmla="*/ 1329300 h 1950010"/>
                  <a:gd name="connsiteX6" fmla="*/ 675769 w 1888034"/>
                  <a:gd name="connsiteY6" fmla="*/ 1323105 h 1950010"/>
                  <a:gd name="connsiteX7" fmla="*/ 922434 w 1888034"/>
                  <a:gd name="connsiteY7" fmla="*/ 1110520 h 1950010"/>
                  <a:gd name="connsiteX8" fmla="*/ 936001 w 1888034"/>
                  <a:gd name="connsiteY8" fmla="*/ 1060294 h 1950010"/>
                  <a:gd name="connsiteX9" fmla="*/ 935163 w 1888034"/>
                  <a:gd name="connsiteY9" fmla="*/ 1060294 h 1950010"/>
                  <a:gd name="connsiteX10" fmla="*/ 939415 w 1888034"/>
                  <a:gd name="connsiteY10" fmla="*/ 996722 h 1950010"/>
                  <a:gd name="connsiteX11" fmla="*/ 941700 w 1888034"/>
                  <a:gd name="connsiteY11" fmla="*/ 985437 h 1950010"/>
                  <a:gd name="connsiteX12" fmla="*/ 935929 w 1888034"/>
                  <a:gd name="connsiteY12" fmla="*/ 928186 h 1950010"/>
                  <a:gd name="connsiteX13" fmla="*/ 608390 w 1888034"/>
                  <a:gd name="connsiteY13" fmla="*/ 661234 h 1950010"/>
                  <a:gd name="connsiteX14" fmla="*/ 1412605 w 1888034"/>
                  <a:gd name="connsiteY14" fmla="*/ 59636 h 1950010"/>
                  <a:gd name="connsiteX15" fmla="*/ 1150234 w 1888034"/>
                  <a:gd name="connsiteY15" fmla="*/ 322008 h 1950010"/>
                  <a:gd name="connsiteX16" fmla="*/ 1359728 w 1888034"/>
                  <a:gd name="connsiteY16" fmla="*/ 579049 h 1950010"/>
                  <a:gd name="connsiteX17" fmla="*/ 1410949 w 1888034"/>
                  <a:gd name="connsiteY17" fmla="*/ 584213 h 1950010"/>
                  <a:gd name="connsiteX18" fmla="*/ 1416963 w 1888034"/>
                  <a:gd name="connsiteY18" fmla="*/ 583888 h 1950010"/>
                  <a:gd name="connsiteX19" fmla="*/ 1417257 w 1888034"/>
                  <a:gd name="connsiteY19" fmla="*/ 583910 h 1950010"/>
                  <a:gd name="connsiteX20" fmla="*/ 1465482 w 1888034"/>
                  <a:gd name="connsiteY20" fmla="*/ 579049 h 1950010"/>
                  <a:gd name="connsiteX21" fmla="*/ 1674976 w 1888034"/>
                  <a:gd name="connsiteY21" fmla="*/ 322008 h 1950010"/>
                  <a:gd name="connsiteX22" fmla="*/ 1412605 w 1888034"/>
                  <a:gd name="connsiteY22" fmla="*/ 59636 h 1950010"/>
                  <a:gd name="connsiteX23" fmla="*/ 1412605 w 1888034"/>
                  <a:gd name="connsiteY23" fmla="*/ 0 h 1950010"/>
                  <a:gd name="connsiteX24" fmla="*/ 1734612 w 1888034"/>
                  <a:gd name="connsiteY24" fmla="*/ 322008 h 1950010"/>
                  <a:gd name="connsiteX25" fmla="*/ 1592642 w 1888034"/>
                  <a:gd name="connsiteY25" fmla="*/ 589022 h 1950010"/>
                  <a:gd name="connsiteX26" fmla="*/ 1558003 w 1888034"/>
                  <a:gd name="connsiteY26" fmla="*/ 607824 h 1950010"/>
                  <a:gd name="connsiteX27" fmla="*/ 1599231 w 1888034"/>
                  <a:gd name="connsiteY27" fmla="*/ 622352 h 1950010"/>
                  <a:gd name="connsiteX28" fmla="*/ 1655983 w 1888034"/>
                  <a:gd name="connsiteY28" fmla="*/ 651311 h 1950010"/>
                  <a:gd name="connsiteX29" fmla="*/ 1887913 w 1888034"/>
                  <a:gd name="connsiteY29" fmla="*/ 1071022 h 1950010"/>
                  <a:gd name="connsiteX30" fmla="*/ 1812235 w 1888034"/>
                  <a:gd name="connsiteY30" fmla="*/ 1069317 h 1950010"/>
                  <a:gd name="connsiteX31" fmla="*/ 1617155 w 1888034"/>
                  <a:gd name="connsiteY31" fmla="*/ 716290 h 1950010"/>
                  <a:gd name="connsiteX32" fmla="*/ 1213840 w 1888034"/>
                  <a:gd name="connsiteY32" fmla="*/ 711749 h 1950010"/>
                  <a:gd name="connsiteX33" fmla="*/ 1010859 w 1888034"/>
                  <a:gd name="connsiteY33" fmla="*/ 1060294 h 1950010"/>
                  <a:gd name="connsiteX34" fmla="*/ 1010560 w 1888034"/>
                  <a:gd name="connsiteY34" fmla="*/ 1060294 h 1950010"/>
                  <a:gd name="connsiteX35" fmla="*/ 1005796 w 1888034"/>
                  <a:gd name="connsiteY35" fmla="*/ 1098112 h 1950010"/>
                  <a:gd name="connsiteX36" fmla="*/ 837805 w 1888034"/>
                  <a:gd name="connsiteY36" fmla="*/ 1335813 h 1950010"/>
                  <a:gd name="connsiteX37" fmla="*/ 793666 w 1888034"/>
                  <a:gd name="connsiteY37" fmla="*/ 1359771 h 1950010"/>
                  <a:gd name="connsiteX38" fmla="*/ 846202 w 1888034"/>
                  <a:gd name="connsiteY38" fmla="*/ 1378284 h 1950010"/>
                  <a:gd name="connsiteX39" fmla="*/ 918519 w 1888034"/>
                  <a:gd name="connsiteY39" fmla="*/ 1415186 h 1950010"/>
                  <a:gd name="connsiteX40" fmla="*/ 1214060 w 1888034"/>
                  <a:gd name="connsiteY40" fmla="*/ 1950010 h 1950010"/>
                  <a:gd name="connsiteX41" fmla="*/ 1117626 w 1888034"/>
                  <a:gd name="connsiteY41" fmla="*/ 1947838 h 1950010"/>
                  <a:gd name="connsiteX42" fmla="*/ 869041 w 1888034"/>
                  <a:gd name="connsiteY42" fmla="*/ 1497986 h 1950010"/>
                  <a:gd name="connsiteX43" fmla="*/ 355109 w 1888034"/>
                  <a:gd name="connsiteY43" fmla="*/ 1492200 h 1950010"/>
                  <a:gd name="connsiteX44" fmla="*/ 96457 w 1888034"/>
                  <a:gd name="connsiteY44" fmla="*/ 1936339 h 1950010"/>
                  <a:gd name="connsiteX45" fmla="*/ 0 w 1888034"/>
                  <a:gd name="connsiteY45" fmla="*/ 1936339 h 1950010"/>
                  <a:gd name="connsiteX46" fmla="*/ 307508 w 1888034"/>
                  <a:gd name="connsiteY46" fmla="*/ 1408305 h 1950010"/>
                  <a:gd name="connsiteX47" fmla="*/ 380638 w 1888034"/>
                  <a:gd name="connsiteY47" fmla="*/ 1373042 h 1950010"/>
                  <a:gd name="connsiteX48" fmla="*/ 422389 w 1888034"/>
                  <a:gd name="connsiteY48" fmla="*/ 1359378 h 1950010"/>
                  <a:gd name="connsiteX49" fmla="*/ 378974 w 1888034"/>
                  <a:gd name="connsiteY49" fmla="*/ 1335813 h 1950010"/>
                  <a:gd name="connsiteX50" fmla="*/ 198066 w 1888034"/>
                  <a:gd name="connsiteY50" fmla="*/ 995565 h 1950010"/>
                  <a:gd name="connsiteX51" fmla="*/ 608390 w 1888034"/>
                  <a:gd name="connsiteY51" fmla="*/ 585241 h 1950010"/>
                  <a:gd name="connsiteX52" fmla="*/ 986468 w 1888034"/>
                  <a:gd name="connsiteY52" fmla="*/ 835849 h 1950010"/>
                  <a:gd name="connsiteX53" fmla="*/ 988691 w 1888034"/>
                  <a:gd name="connsiteY53" fmla="*/ 843009 h 1950010"/>
                  <a:gd name="connsiteX54" fmla="*/ 999890 w 1888034"/>
                  <a:gd name="connsiteY54" fmla="*/ 820529 h 1950010"/>
                  <a:gd name="connsiteX55" fmla="*/ 1176484 w 1888034"/>
                  <a:gd name="connsiteY55" fmla="*/ 645912 h 1950010"/>
                  <a:gd name="connsiteX56" fmla="*/ 1233874 w 1888034"/>
                  <a:gd name="connsiteY56" fmla="*/ 618238 h 1950010"/>
                  <a:gd name="connsiteX57" fmla="*/ 1266639 w 1888034"/>
                  <a:gd name="connsiteY57" fmla="*/ 607515 h 1950010"/>
                  <a:gd name="connsiteX58" fmla="*/ 1232568 w 1888034"/>
                  <a:gd name="connsiteY58" fmla="*/ 589022 h 1950010"/>
                  <a:gd name="connsiteX59" fmla="*/ 1090598 w 1888034"/>
                  <a:gd name="connsiteY59" fmla="*/ 322008 h 1950010"/>
                  <a:gd name="connsiteX60" fmla="*/ 1412605 w 1888034"/>
                  <a:gd name="connsiteY60" fmla="*/ 0 h 195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88034" h="1950010">
                    <a:moveTo>
                      <a:pt x="608390" y="661234"/>
                    </a:moveTo>
                    <a:cubicBezTo>
                      <a:pt x="423744" y="661234"/>
                      <a:pt x="274058" y="810920"/>
                      <a:pt x="274058" y="995565"/>
                    </a:cubicBezTo>
                    <a:cubicBezTo>
                      <a:pt x="274058" y="1157131"/>
                      <a:pt x="388661" y="1291930"/>
                      <a:pt x="541010" y="1323105"/>
                    </a:cubicBezTo>
                    <a:lnTo>
                      <a:pt x="606279" y="1329685"/>
                    </a:lnTo>
                    <a:lnTo>
                      <a:pt x="613942" y="1329271"/>
                    </a:lnTo>
                    <a:lnTo>
                      <a:pt x="614317" y="1329300"/>
                    </a:lnTo>
                    <a:lnTo>
                      <a:pt x="675769" y="1323105"/>
                    </a:lnTo>
                    <a:cubicBezTo>
                      <a:pt x="790031" y="1299724"/>
                      <a:pt x="883060" y="1218054"/>
                      <a:pt x="922434" y="1110520"/>
                    </a:cubicBezTo>
                    <a:lnTo>
                      <a:pt x="936001" y="1060294"/>
                    </a:lnTo>
                    <a:lnTo>
                      <a:pt x="935163" y="1060294"/>
                    </a:lnTo>
                    <a:cubicBezTo>
                      <a:pt x="935163" y="1038857"/>
                      <a:pt x="936603" y="1017627"/>
                      <a:pt x="939415" y="996722"/>
                    </a:cubicBezTo>
                    <a:lnTo>
                      <a:pt x="941700" y="985437"/>
                    </a:lnTo>
                    <a:lnTo>
                      <a:pt x="935929" y="928186"/>
                    </a:lnTo>
                    <a:cubicBezTo>
                      <a:pt x="904753" y="775837"/>
                      <a:pt x="769954" y="661234"/>
                      <a:pt x="608390" y="661234"/>
                    </a:cubicBezTo>
                    <a:close/>
                    <a:moveTo>
                      <a:pt x="1412605" y="59636"/>
                    </a:moveTo>
                    <a:cubicBezTo>
                      <a:pt x="1267702" y="59636"/>
                      <a:pt x="1150234" y="177104"/>
                      <a:pt x="1150234" y="322008"/>
                    </a:cubicBezTo>
                    <a:cubicBezTo>
                      <a:pt x="1150234" y="448798"/>
                      <a:pt x="1240170" y="554584"/>
                      <a:pt x="1359728" y="579049"/>
                    </a:cubicBezTo>
                    <a:lnTo>
                      <a:pt x="1410949" y="584213"/>
                    </a:lnTo>
                    <a:lnTo>
                      <a:pt x="1416963" y="583888"/>
                    </a:lnTo>
                    <a:lnTo>
                      <a:pt x="1417257" y="583910"/>
                    </a:lnTo>
                    <a:lnTo>
                      <a:pt x="1465482" y="579049"/>
                    </a:lnTo>
                    <a:cubicBezTo>
                      <a:pt x="1585040" y="554584"/>
                      <a:pt x="1674976" y="448798"/>
                      <a:pt x="1674976" y="322008"/>
                    </a:cubicBezTo>
                    <a:cubicBezTo>
                      <a:pt x="1674976" y="177104"/>
                      <a:pt x="1557508" y="59636"/>
                      <a:pt x="1412605" y="59636"/>
                    </a:cubicBezTo>
                    <a:close/>
                    <a:moveTo>
                      <a:pt x="1412605" y="0"/>
                    </a:moveTo>
                    <a:cubicBezTo>
                      <a:pt x="1590445" y="0"/>
                      <a:pt x="1734612" y="144167"/>
                      <a:pt x="1734612" y="322008"/>
                    </a:cubicBezTo>
                    <a:cubicBezTo>
                      <a:pt x="1734612" y="433158"/>
                      <a:pt x="1678297" y="531155"/>
                      <a:pt x="1592642" y="589022"/>
                    </a:cubicBezTo>
                    <a:lnTo>
                      <a:pt x="1558003" y="607824"/>
                    </a:lnTo>
                    <a:lnTo>
                      <a:pt x="1599231" y="622352"/>
                    </a:lnTo>
                    <a:cubicBezTo>
                      <a:pt x="1618619" y="630662"/>
                      <a:pt x="1637582" y="640316"/>
                      <a:pt x="1655983" y="651311"/>
                    </a:cubicBezTo>
                    <a:cubicBezTo>
                      <a:pt x="1803196" y="739277"/>
                      <a:pt x="1891774" y="899573"/>
                      <a:pt x="1887913" y="1071022"/>
                    </a:cubicBezTo>
                    <a:lnTo>
                      <a:pt x="1812235" y="1069317"/>
                    </a:lnTo>
                    <a:cubicBezTo>
                      <a:pt x="1815484" y="925108"/>
                      <a:pt x="1740979" y="790280"/>
                      <a:pt x="1617155" y="716290"/>
                    </a:cubicBezTo>
                    <a:cubicBezTo>
                      <a:pt x="1493331" y="642300"/>
                      <a:pt x="1339297" y="640566"/>
                      <a:pt x="1213840" y="711749"/>
                    </a:cubicBezTo>
                    <a:cubicBezTo>
                      <a:pt x="1088381" y="782932"/>
                      <a:pt x="1010859" y="916048"/>
                      <a:pt x="1010859" y="1060294"/>
                    </a:cubicBezTo>
                    <a:lnTo>
                      <a:pt x="1010560" y="1060294"/>
                    </a:lnTo>
                    <a:lnTo>
                      <a:pt x="1005796" y="1098112"/>
                    </a:lnTo>
                    <a:cubicBezTo>
                      <a:pt x="980497" y="1196442"/>
                      <a:pt x="919666" y="1280510"/>
                      <a:pt x="837805" y="1335813"/>
                    </a:cubicBezTo>
                    <a:lnTo>
                      <a:pt x="793666" y="1359771"/>
                    </a:lnTo>
                    <a:lnTo>
                      <a:pt x="846202" y="1378284"/>
                    </a:lnTo>
                    <a:cubicBezTo>
                      <a:pt x="870906" y="1388873"/>
                      <a:pt x="895071" y="1401175"/>
                      <a:pt x="918519" y="1415186"/>
                    </a:cubicBezTo>
                    <a:cubicBezTo>
                      <a:pt x="1106107" y="1527278"/>
                      <a:pt x="1218980" y="1731538"/>
                      <a:pt x="1214060" y="1950010"/>
                    </a:cubicBezTo>
                    <a:lnTo>
                      <a:pt x="1117626" y="1947838"/>
                    </a:lnTo>
                    <a:cubicBezTo>
                      <a:pt x="1121765" y="1764076"/>
                      <a:pt x="1026826" y="1592270"/>
                      <a:pt x="869041" y="1497986"/>
                    </a:cubicBezTo>
                    <a:cubicBezTo>
                      <a:pt x="711256" y="1403703"/>
                      <a:pt x="514975" y="1401493"/>
                      <a:pt x="355109" y="1492200"/>
                    </a:cubicBezTo>
                    <a:cubicBezTo>
                      <a:pt x="195241" y="1582906"/>
                      <a:pt x="96457" y="1752532"/>
                      <a:pt x="96457" y="1936339"/>
                    </a:cubicBezTo>
                    <a:lnTo>
                      <a:pt x="0" y="1936339"/>
                    </a:lnTo>
                    <a:cubicBezTo>
                      <a:pt x="0" y="1717812"/>
                      <a:pt x="117444" y="1516146"/>
                      <a:pt x="307508" y="1408305"/>
                    </a:cubicBezTo>
                    <a:cubicBezTo>
                      <a:pt x="331266" y="1394825"/>
                      <a:pt x="355701" y="1383072"/>
                      <a:pt x="380638" y="1373042"/>
                    </a:cubicBezTo>
                    <a:lnTo>
                      <a:pt x="422389" y="1359378"/>
                    </a:lnTo>
                    <a:lnTo>
                      <a:pt x="378974" y="1335813"/>
                    </a:lnTo>
                    <a:cubicBezTo>
                      <a:pt x="269826" y="1262075"/>
                      <a:pt x="198066" y="1137201"/>
                      <a:pt x="198066" y="995565"/>
                    </a:cubicBezTo>
                    <a:cubicBezTo>
                      <a:pt x="198066" y="768949"/>
                      <a:pt x="381774" y="585241"/>
                      <a:pt x="608390" y="585241"/>
                    </a:cubicBezTo>
                    <a:cubicBezTo>
                      <a:pt x="778351" y="585241"/>
                      <a:pt x="924178" y="688577"/>
                      <a:pt x="986468" y="835849"/>
                    </a:cubicBezTo>
                    <a:lnTo>
                      <a:pt x="988691" y="843009"/>
                    </a:lnTo>
                    <a:lnTo>
                      <a:pt x="999890" y="820529"/>
                    </a:lnTo>
                    <a:cubicBezTo>
                      <a:pt x="1041576" y="748949"/>
                      <a:pt x="1101906" y="688226"/>
                      <a:pt x="1176484" y="645912"/>
                    </a:cubicBezTo>
                    <a:cubicBezTo>
                      <a:pt x="1195129" y="635333"/>
                      <a:pt x="1214304" y="626109"/>
                      <a:pt x="1233874" y="618238"/>
                    </a:cubicBezTo>
                    <a:lnTo>
                      <a:pt x="1266639" y="607515"/>
                    </a:lnTo>
                    <a:lnTo>
                      <a:pt x="1232568" y="589022"/>
                    </a:lnTo>
                    <a:cubicBezTo>
                      <a:pt x="1146913" y="531155"/>
                      <a:pt x="1090598" y="433158"/>
                      <a:pt x="1090598" y="322008"/>
                    </a:cubicBezTo>
                    <a:cubicBezTo>
                      <a:pt x="1090598" y="144167"/>
                      <a:pt x="1234765" y="0"/>
                      <a:pt x="14126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noFill/>
                  <a:effectLst/>
                  <a:uLnTx/>
                  <a:uFillTx/>
                  <a:latin typeface="Segoe UI"/>
                  <a:ea typeface="+mn-ea"/>
                  <a:cs typeface="+mn-cs"/>
                </a:endParaRPr>
              </a:p>
            </p:txBody>
          </p:sp>
          <p:sp>
            <p:nvSpPr>
              <p:cNvPr id="39" name="Freeform 22"/>
              <p:cNvSpPr>
                <a:spLocks noChangeAspect="1" noEditPoints="1"/>
              </p:cNvSpPr>
              <p:nvPr/>
            </p:nvSpPr>
            <p:spPr bwMode="black">
              <a:xfrm>
                <a:off x="4253827" y="4728780"/>
                <a:ext cx="45732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noFill/>
              <a:ln>
                <a:solidFill>
                  <a:schemeClr val="bg1"/>
                </a:solidFill>
              </a:ln>
            </p:spPr>
            <p:txBody>
              <a:bodyPr vert="horz" wrap="square" lIns="109740" tIns="54871" rIns="109740" bIns="5487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95959"/>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6EF09E5B-3981-461E-977B-FC194E74E511}"/>
                </a:ext>
              </a:extLst>
            </p:cNvPr>
            <p:cNvPicPr>
              <a:picLocks noChangeAspect="1"/>
            </p:cNvPicPr>
            <p:nvPr/>
          </p:nvPicPr>
          <p:blipFill>
            <a:blip r:embed="rId4"/>
            <a:stretch>
              <a:fillRect/>
            </a:stretch>
          </p:blipFill>
          <p:spPr>
            <a:xfrm>
              <a:off x="1308113" y="1959038"/>
              <a:ext cx="619697" cy="552454"/>
            </a:xfrm>
            <a:prstGeom prst="rect">
              <a:avLst/>
            </a:prstGeom>
          </p:spPr>
        </p:pic>
        <p:pic>
          <p:nvPicPr>
            <p:cNvPr id="7" name="Picture 6">
              <a:extLst>
                <a:ext uri="{FF2B5EF4-FFF2-40B4-BE49-F238E27FC236}">
                  <a16:creationId xmlns:a16="http://schemas.microsoft.com/office/drawing/2014/main" id="{A8D45F57-3627-454E-9E1A-42E35069C339}"/>
                </a:ext>
              </a:extLst>
            </p:cNvPr>
            <p:cNvPicPr>
              <a:picLocks noChangeAspect="1"/>
            </p:cNvPicPr>
            <p:nvPr/>
          </p:nvPicPr>
          <p:blipFill>
            <a:blip r:embed="rId5"/>
            <a:stretch>
              <a:fillRect/>
            </a:stretch>
          </p:blipFill>
          <p:spPr>
            <a:xfrm>
              <a:off x="1184840" y="4774538"/>
              <a:ext cx="742970" cy="547159"/>
            </a:xfrm>
            <a:prstGeom prst="rect">
              <a:avLst/>
            </a:prstGeom>
          </p:spPr>
        </p:pic>
        <p:pic>
          <p:nvPicPr>
            <p:cNvPr id="9" name="Picture 8">
              <a:extLst>
                <a:ext uri="{FF2B5EF4-FFF2-40B4-BE49-F238E27FC236}">
                  <a16:creationId xmlns:a16="http://schemas.microsoft.com/office/drawing/2014/main" id="{0F11712C-1B77-4945-BF9F-7891882A1604}"/>
                </a:ext>
              </a:extLst>
            </p:cNvPr>
            <p:cNvPicPr>
              <a:picLocks noChangeAspect="1"/>
            </p:cNvPicPr>
            <p:nvPr/>
          </p:nvPicPr>
          <p:blipFill>
            <a:blip r:embed="rId6"/>
            <a:stretch>
              <a:fillRect/>
            </a:stretch>
          </p:blipFill>
          <p:spPr>
            <a:xfrm>
              <a:off x="4206129" y="4738137"/>
              <a:ext cx="481016" cy="583560"/>
            </a:xfrm>
            <a:prstGeom prst="rect">
              <a:avLst/>
            </a:prstGeom>
          </p:spPr>
        </p:pic>
      </p:grpSp>
      <p:sp>
        <p:nvSpPr>
          <p:cNvPr id="11" name="TextBox 10">
            <a:extLst>
              <a:ext uri="{FF2B5EF4-FFF2-40B4-BE49-F238E27FC236}">
                <a16:creationId xmlns:a16="http://schemas.microsoft.com/office/drawing/2014/main" id="{3F753D25-77CE-4054-8DB8-CCFB1BAD7983}"/>
              </a:ext>
            </a:extLst>
          </p:cNvPr>
          <p:cNvSpPr txBox="1"/>
          <p:nvPr/>
        </p:nvSpPr>
        <p:spPr>
          <a:xfrm>
            <a:off x="1798655" y="3646909"/>
            <a:ext cx="2352978" cy="792092"/>
          </a:xfrm>
          <a:prstGeom prst="rect">
            <a:avLst/>
          </a:prstGeom>
        </p:spPr>
        <p:txBody>
          <a:bodyPr vert="horz" wrap="square" lIns="91440" tIns="91440" rIns="91440" bIns="91440" rtlCol="0" anchor="t">
            <a:noAutofit/>
          </a:bodyPr>
          <a:lstStyle/>
          <a:p>
            <a:pPr algn="ctr"/>
            <a:r>
              <a:rPr lang="en-GB" sz="2400" dirty="0">
                <a:latin typeface="Segoe UI" pitchFamily="34" charset="0"/>
                <a:ea typeface="Segoe UI" pitchFamily="34" charset="0"/>
                <a:cs typeface="Segoe UI" pitchFamily="34" charset="0"/>
              </a:rPr>
              <a:t>Shared Responsibility</a:t>
            </a:r>
          </a:p>
        </p:txBody>
      </p:sp>
      <p:sp>
        <p:nvSpPr>
          <p:cNvPr id="3" name="Title 2"/>
          <p:cNvSpPr>
            <a:spLocks noGrp="1"/>
          </p:cNvSpPr>
          <p:nvPr>
            <p:ph type="title"/>
          </p:nvPr>
        </p:nvSpPr>
        <p:spPr/>
        <p:txBody>
          <a:bodyPr/>
          <a:lstStyle/>
          <a:p>
            <a:r>
              <a:rPr lang="en-US" sz="4000" dirty="0"/>
              <a:t>Pillars of a Great </a:t>
            </a:r>
            <a:br>
              <a:rPr lang="en-US" sz="4000" dirty="0"/>
            </a:br>
            <a:r>
              <a:rPr lang="en-US" sz="4000" dirty="0"/>
              <a:t>Azure Architecture</a:t>
            </a:r>
          </a:p>
        </p:txBody>
      </p:sp>
    </p:spTree>
    <p:extLst>
      <p:ext uri="{BB962C8B-B14F-4D97-AF65-F5344CB8AC3E}">
        <p14:creationId xmlns:p14="http://schemas.microsoft.com/office/powerpoint/2010/main" val="1224140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picture of a square with the word &quot;Physical Security&quot; inside the top of the square. Within this, is another square with the word &quot;Identity &amp; Access&quot; inside the top of the square. Within this, is another square with the word &quot;Perimeter&quot; inside the top of the square. Within this, is another square with the word &quot;Network&quot; inside the top of the square. Within this, is another square with the word &quot;Compute&quot; inside the top of the square. Within this, is another square with the word &quot;Application&quot; inside the top of the square. At the lowest level within this, is another square with the word &quot;Data&quot; inside the top of the square. This is intended to convey that data is protected by multiple layers of different security.">
            <a:extLst>
              <a:ext uri="{FF2B5EF4-FFF2-40B4-BE49-F238E27FC236}">
                <a16:creationId xmlns:a16="http://schemas.microsoft.com/office/drawing/2014/main" id="{BCC4DAA6-A64F-45CA-B770-B5CE3AFCE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54" y="1807875"/>
            <a:ext cx="4607046" cy="417067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GB" sz="3900" dirty="0"/>
              <a:t>Design for Security.</a:t>
            </a:r>
          </a:p>
        </p:txBody>
      </p:sp>
      <p:pic>
        <p:nvPicPr>
          <p:cNvPr id="2" name="Picture 1">
            <a:extLst>
              <a:ext uri="{FF2B5EF4-FFF2-40B4-BE49-F238E27FC236}">
                <a16:creationId xmlns:a16="http://schemas.microsoft.com/office/drawing/2014/main" id="{33E4737D-884C-4D58-96E9-46CC167FF324}"/>
              </a:ext>
            </a:extLst>
          </p:cNvPr>
          <p:cNvPicPr>
            <a:picLocks noChangeAspect="1"/>
          </p:cNvPicPr>
          <p:nvPr/>
        </p:nvPicPr>
        <p:blipFill>
          <a:blip r:embed="rId4"/>
          <a:stretch>
            <a:fillRect/>
          </a:stretch>
        </p:blipFill>
        <p:spPr>
          <a:xfrm>
            <a:off x="6096000" y="2460498"/>
            <a:ext cx="5697252" cy="2718296"/>
          </a:xfrm>
          <a:prstGeom prst="rect">
            <a:avLst/>
          </a:prstGeom>
          <a:ln w="28575">
            <a:solidFill>
              <a:schemeClr val="tx1"/>
            </a:solidFill>
          </a:ln>
        </p:spPr>
      </p:pic>
    </p:spTree>
    <p:extLst>
      <p:ext uri="{BB962C8B-B14F-4D97-AF65-F5344CB8AC3E}">
        <p14:creationId xmlns:p14="http://schemas.microsoft.com/office/powerpoint/2010/main" val="20872047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615553"/>
          </a:xfrm>
        </p:spPr>
        <p:txBody>
          <a:bodyPr/>
          <a:lstStyle/>
          <a:p>
            <a:r>
              <a:rPr lang="en-US" sz="4000" dirty="0">
                <a:latin typeface="Segoe UI Light" panose="020B0502040204020203" pitchFamily="34" charset="0"/>
                <a:cs typeface="Segoe UI Light" panose="020B0502040204020203" pitchFamily="34" charset="0"/>
              </a:rPr>
              <a:t>What should I protect?</a:t>
            </a:r>
          </a:p>
        </p:txBody>
      </p:sp>
      <p:sp>
        <p:nvSpPr>
          <p:cNvPr id="6" name="Text Placeholder 5"/>
          <p:cNvSpPr>
            <a:spLocks noGrp="1"/>
          </p:cNvSpPr>
          <p:nvPr>
            <p:ph type="body" sz="quarter" idx="10"/>
          </p:nvPr>
        </p:nvSpPr>
        <p:spPr>
          <a:xfrm>
            <a:off x="471466" y="1108734"/>
            <a:ext cx="11423354" cy="3447098"/>
          </a:xfrm>
        </p:spPr>
        <p:txBody>
          <a:bodyPr/>
          <a:lstStyle/>
          <a:p>
            <a:r>
              <a:rPr lang="en-US" dirty="0"/>
              <a:t>Data may be subject to legal and regulatory requirements depending on</a:t>
            </a:r>
          </a:p>
          <a:p>
            <a:pPr lvl="1"/>
            <a:r>
              <a:rPr lang="en-US" dirty="0"/>
              <a:t>Where you are located</a:t>
            </a:r>
          </a:p>
          <a:p>
            <a:pPr lvl="1"/>
            <a:r>
              <a:rPr lang="en-US" dirty="0"/>
              <a:t>The type of data you are storing</a:t>
            </a:r>
          </a:p>
          <a:p>
            <a:pPr lvl="1"/>
            <a:r>
              <a:rPr lang="en-US" dirty="0"/>
              <a:t>The industry that your application operates in</a:t>
            </a:r>
          </a:p>
          <a:p>
            <a:pPr lvl="2"/>
            <a:r>
              <a:rPr lang="en-US" dirty="0"/>
              <a:t>HIPAA</a:t>
            </a:r>
          </a:p>
          <a:p>
            <a:pPr lvl="2"/>
            <a:r>
              <a:rPr lang="en-US" dirty="0"/>
              <a:t>PCI</a:t>
            </a:r>
          </a:p>
          <a:p>
            <a:pPr lvl="2"/>
            <a:r>
              <a:rPr lang="en-US" dirty="0"/>
              <a:t>GDPR</a:t>
            </a:r>
          </a:p>
          <a:p>
            <a:r>
              <a:rPr lang="en-US" dirty="0"/>
              <a:t>Some countries require that certain types of data do not leave their borders.</a:t>
            </a:r>
            <a:endParaRPr lang="en-GB" dirty="0"/>
          </a:p>
        </p:txBody>
      </p:sp>
    </p:spTree>
    <p:extLst>
      <p:ext uri="{BB962C8B-B14F-4D97-AF65-F5344CB8AC3E}">
        <p14:creationId xmlns:p14="http://schemas.microsoft.com/office/powerpoint/2010/main" val="210734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615553"/>
          </a:xfrm>
        </p:spPr>
        <p:txBody>
          <a:bodyPr/>
          <a:lstStyle/>
          <a:p>
            <a:r>
              <a:rPr lang="en-US" sz="4000" dirty="0">
                <a:latin typeface="Segoe UI Light" panose="020B0502040204020203" pitchFamily="34" charset="0"/>
                <a:cs typeface="Segoe UI Light" panose="020B0502040204020203" pitchFamily="34" charset="0"/>
              </a:rPr>
              <a:t>Common Attacks</a:t>
            </a:r>
          </a:p>
        </p:txBody>
      </p:sp>
      <p:sp>
        <p:nvSpPr>
          <p:cNvPr id="6" name="Text Placeholder 5"/>
          <p:cNvSpPr>
            <a:spLocks noGrp="1"/>
          </p:cNvSpPr>
          <p:nvPr>
            <p:ph type="body" sz="quarter" idx="10"/>
          </p:nvPr>
        </p:nvSpPr>
        <p:spPr>
          <a:xfrm>
            <a:off x="471466" y="767211"/>
            <a:ext cx="8160102" cy="5773888"/>
          </a:xfrm>
        </p:spPr>
        <p:txBody>
          <a:bodyPr/>
          <a:lstStyle/>
          <a:p>
            <a:endParaRPr lang="en-US" dirty="0"/>
          </a:p>
          <a:p>
            <a:r>
              <a:rPr lang="en-US" b="1" dirty="0"/>
              <a:t>Data layer</a:t>
            </a:r>
            <a:r>
              <a:rPr lang="en-US" dirty="0"/>
              <a:t>: Exposing an encryption key or using weak encryption</a:t>
            </a:r>
          </a:p>
          <a:p>
            <a:r>
              <a:rPr lang="en-US" b="1" dirty="0"/>
              <a:t>Application layer</a:t>
            </a:r>
            <a:r>
              <a:rPr lang="en-US" dirty="0"/>
              <a:t>: Malicious code injection and execution</a:t>
            </a:r>
          </a:p>
          <a:p>
            <a:r>
              <a:rPr lang="en-US" b="1" dirty="0"/>
              <a:t>VM/compute layer</a:t>
            </a:r>
            <a:r>
              <a:rPr lang="en-US" dirty="0"/>
              <a:t>: Malware</a:t>
            </a:r>
          </a:p>
          <a:p>
            <a:r>
              <a:rPr lang="en-US" b="1" dirty="0"/>
              <a:t>Networking layer</a:t>
            </a:r>
            <a:r>
              <a:rPr lang="en-US" dirty="0"/>
              <a:t>: Unnecessary open ports </a:t>
            </a:r>
          </a:p>
          <a:p>
            <a:r>
              <a:rPr lang="en-US" b="1" dirty="0"/>
              <a:t>Perimeter layer</a:t>
            </a:r>
            <a:r>
              <a:rPr lang="en-US" dirty="0"/>
              <a:t>: Denial-of-service (DoS) attacks </a:t>
            </a:r>
          </a:p>
          <a:p>
            <a:r>
              <a:rPr lang="en-US" b="1" dirty="0"/>
              <a:t>Policies &amp; access layer</a:t>
            </a:r>
            <a:r>
              <a:rPr lang="en-US" dirty="0"/>
              <a:t>: Modern authentication protocols such as OpenID Connect, OAuth, or Kerberos. </a:t>
            </a:r>
          </a:p>
          <a:p>
            <a:endParaRPr lang="en-GB" dirty="0"/>
          </a:p>
        </p:txBody>
      </p:sp>
      <p:pic>
        <p:nvPicPr>
          <p:cNvPr id="2" name="Picture 1">
            <a:extLst>
              <a:ext uri="{FF2B5EF4-FFF2-40B4-BE49-F238E27FC236}">
                <a16:creationId xmlns:a16="http://schemas.microsoft.com/office/drawing/2014/main" id="{81F0395E-434A-467E-B11B-0BCECD1AD970}"/>
              </a:ext>
            </a:extLst>
          </p:cNvPr>
          <p:cNvPicPr>
            <a:picLocks noChangeAspect="1"/>
          </p:cNvPicPr>
          <p:nvPr/>
        </p:nvPicPr>
        <p:blipFill>
          <a:blip r:embed="rId3"/>
          <a:stretch>
            <a:fillRect/>
          </a:stretch>
        </p:blipFill>
        <p:spPr>
          <a:xfrm>
            <a:off x="9037641" y="1917325"/>
            <a:ext cx="2959700" cy="3023349"/>
          </a:xfrm>
          <a:prstGeom prst="rect">
            <a:avLst/>
          </a:prstGeom>
        </p:spPr>
      </p:pic>
    </p:spTree>
    <p:extLst>
      <p:ext uri="{BB962C8B-B14F-4D97-AF65-F5344CB8AC3E}">
        <p14:creationId xmlns:p14="http://schemas.microsoft.com/office/powerpoint/2010/main" val="354237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615553"/>
          </a:xfrm>
        </p:spPr>
        <p:txBody>
          <a:bodyPr/>
          <a:lstStyle/>
          <a:p>
            <a:r>
              <a:rPr lang="en-US" sz="4000" dirty="0">
                <a:latin typeface="Segoe UI Light" panose="020B0502040204020203" pitchFamily="34" charset="0"/>
                <a:cs typeface="Segoe UI Light" panose="020B0502040204020203" pitchFamily="34" charset="0"/>
              </a:rPr>
              <a:t>Shared responsibility</a:t>
            </a:r>
          </a:p>
        </p:txBody>
      </p:sp>
      <p:pic>
        <p:nvPicPr>
          <p:cNvPr id="2" name="Picture 1">
            <a:extLst>
              <a:ext uri="{FF2B5EF4-FFF2-40B4-BE49-F238E27FC236}">
                <a16:creationId xmlns:a16="http://schemas.microsoft.com/office/drawing/2014/main" id="{84506CD0-0723-4FDF-9502-54C25C999F99}"/>
              </a:ext>
            </a:extLst>
          </p:cNvPr>
          <p:cNvPicPr>
            <a:picLocks noChangeAspect="1"/>
          </p:cNvPicPr>
          <p:nvPr/>
        </p:nvPicPr>
        <p:blipFill>
          <a:blip r:embed="rId3"/>
          <a:stretch>
            <a:fillRect/>
          </a:stretch>
        </p:blipFill>
        <p:spPr>
          <a:xfrm>
            <a:off x="2507623" y="1278666"/>
            <a:ext cx="6726687" cy="4300668"/>
          </a:xfrm>
          <a:prstGeom prst="rect">
            <a:avLst/>
          </a:prstGeom>
        </p:spPr>
      </p:pic>
    </p:spTree>
    <p:extLst>
      <p:ext uri="{BB962C8B-B14F-4D97-AF65-F5344CB8AC3E}">
        <p14:creationId xmlns:p14="http://schemas.microsoft.com/office/powerpoint/2010/main" val="126530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615553"/>
          </a:xfrm>
        </p:spPr>
        <p:txBody>
          <a:bodyPr/>
          <a:lstStyle/>
          <a:p>
            <a:r>
              <a:rPr lang="en-US" sz="4000" dirty="0">
                <a:latin typeface="Segoe UI Light" panose="020B0502040204020203" pitchFamily="34" charset="0"/>
                <a:cs typeface="Segoe UI Light" panose="020B0502040204020203" pitchFamily="34" charset="0"/>
              </a:rPr>
              <a:t>Shared responsibility</a:t>
            </a:r>
          </a:p>
        </p:txBody>
      </p:sp>
      <p:pic>
        <p:nvPicPr>
          <p:cNvPr id="3" name="Picture 2">
            <a:extLst>
              <a:ext uri="{FF2B5EF4-FFF2-40B4-BE49-F238E27FC236}">
                <a16:creationId xmlns:a16="http://schemas.microsoft.com/office/drawing/2014/main" id="{9AEED9E3-E84F-4F8B-AC19-4B44F645A18B}"/>
              </a:ext>
            </a:extLst>
          </p:cNvPr>
          <p:cNvPicPr>
            <a:picLocks noChangeAspect="1"/>
          </p:cNvPicPr>
          <p:nvPr/>
        </p:nvPicPr>
        <p:blipFill>
          <a:blip r:embed="rId3"/>
          <a:stretch>
            <a:fillRect/>
          </a:stretch>
        </p:blipFill>
        <p:spPr>
          <a:xfrm>
            <a:off x="4394599" y="1632605"/>
            <a:ext cx="3172253" cy="4112579"/>
          </a:xfrm>
          <a:prstGeom prst="rect">
            <a:avLst/>
          </a:prstGeom>
        </p:spPr>
      </p:pic>
    </p:spTree>
    <p:extLst>
      <p:ext uri="{BB962C8B-B14F-4D97-AF65-F5344CB8AC3E}">
        <p14:creationId xmlns:p14="http://schemas.microsoft.com/office/powerpoint/2010/main" val="59020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615553"/>
          </a:xfrm>
        </p:spPr>
        <p:txBody>
          <a:bodyPr/>
          <a:lstStyle/>
          <a:p>
            <a:r>
              <a:rPr lang="en-US" dirty="0">
                <a:latin typeface="Segoe UI Semilight" panose="020B0402040204020203" pitchFamily="34" charset="0"/>
                <a:cs typeface="Segoe UI Semilight" panose="020B0402040204020203" pitchFamily="34" charset="0"/>
              </a:rPr>
              <a:t>Design for Performance and </a:t>
            </a:r>
            <a:r>
              <a:rPr lang="en-US" sz="4000" spc="-100" dirty="0">
                <a:solidFill>
                  <a:schemeClr val="tx1"/>
                </a:solidFill>
                <a:latin typeface="Segoe UI Semilight" panose="020B0402040204020203" pitchFamily="34" charset="0"/>
                <a:cs typeface="Segoe UI Semilight" panose="020B0402040204020203" pitchFamily="34" charset="0"/>
              </a:rPr>
              <a:t>Scalability</a:t>
            </a:r>
          </a:p>
        </p:txBody>
      </p:sp>
      <p:pic>
        <p:nvPicPr>
          <p:cNvPr id="2" name="Picture 1">
            <a:extLst>
              <a:ext uri="{FF2B5EF4-FFF2-40B4-BE49-F238E27FC236}">
                <a16:creationId xmlns:a16="http://schemas.microsoft.com/office/drawing/2014/main" id="{2D4BB485-647F-4DB6-904F-330A6D1950C6}"/>
              </a:ext>
            </a:extLst>
          </p:cNvPr>
          <p:cNvPicPr>
            <a:picLocks noChangeAspect="1"/>
          </p:cNvPicPr>
          <p:nvPr/>
        </p:nvPicPr>
        <p:blipFill>
          <a:blip r:embed="rId3"/>
          <a:stretch>
            <a:fillRect/>
          </a:stretch>
        </p:blipFill>
        <p:spPr>
          <a:xfrm>
            <a:off x="2741806" y="1550929"/>
            <a:ext cx="6708387" cy="4288576"/>
          </a:xfrm>
          <a:prstGeom prst="rect">
            <a:avLst/>
          </a:prstGeom>
          <a:ln w="28575">
            <a:solidFill>
              <a:schemeClr val="tx1"/>
            </a:solidFill>
            <a:prstDash val="sysDot"/>
          </a:ln>
        </p:spPr>
      </p:pic>
    </p:spTree>
    <p:extLst>
      <p:ext uri="{BB962C8B-B14F-4D97-AF65-F5344CB8AC3E}">
        <p14:creationId xmlns:p14="http://schemas.microsoft.com/office/powerpoint/2010/main" val="224842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2574</Words>
  <Application>Microsoft Office PowerPoint</Application>
  <PresentationFormat>Widescreen</PresentationFormat>
  <Paragraphs>256</Paragraphs>
  <Slides>21</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DP-201T01:  Azure Architecture Considerations</vt:lpstr>
      <vt:lpstr>Lesson Objectives</vt:lpstr>
      <vt:lpstr>Pillars of a Great  Azure Architecture</vt:lpstr>
      <vt:lpstr>Design for Security.</vt:lpstr>
      <vt:lpstr>What should I protect?</vt:lpstr>
      <vt:lpstr>Common Attacks</vt:lpstr>
      <vt:lpstr>Shared responsibility</vt:lpstr>
      <vt:lpstr>Shared responsibility</vt:lpstr>
      <vt:lpstr>Design for Performance and Scalability</vt:lpstr>
      <vt:lpstr>Design for Performance and Scalability</vt:lpstr>
      <vt:lpstr>Design for Availability and Recoverability </vt:lpstr>
      <vt:lpstr>Design for Efficiency and Operations  </vt:lpstr>
      <vt:lpstr>Lab: Architecture Considerations</vt:lpstr>
      <vt:lpstr>Lab overview</vt:lpstr>
      <vt:lpstr>Lab scenario</vt:lpstr>
      <vt:lpstr>Documentation Reference</vt:lpstr>
      <vt:lpstr>Lab review</vt:lpstr>
      <vt:lpstr>Lab review</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2020-06-08T02:16:48Z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